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handoutMasterIdLst>
    <p:handoutMasterId r:id="rId22"/>
  </p:handoutMasterIdLst>
  <p:sldIdLst>
    <p:sldId id="256" r:id="rId2"/>
    <p:sldId id="275" r:id="rId3"/>
    <p:sldId id="289" r:id="rId4"/>
    <p:sldId id="285" r:id="rId5"/>
    <p:sldId id="290" r:id="rId6"/>
    <p:sldId id="292" r:id="rId7"/>
    <p:sldId id="293" r:id="rId8"/>
    <p:sldId id="276" r:id="rId9"/>
    <p:sldId id="296" r:id="rId10"/>
    <p:sldId id="297" r:id="rId11"/>
    <p:sldId id="294" r:id="rId12"/>
    <p:sldId id="280" r:id="rId13"/>
    <p:sldId id="300" r:id="rId14"/>
    <p:sldId id="301" r:id="rId15"/>
    <p:sldId id="288" r:id="rId16"/>
    <p:sldId id="299" r:id="rId17"/>
    <p:sldId id="302" r:id="rId18"/>
    <p:sldId id="283" r:id="rId19"/>
    <p:sldId id="286" r:id="rId20"/>
    <p:sldId id="269" r:id="rId21"/>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85F1"/>
    <a:srgbClr val="1EA1E2"/>
    <a:srgbClr val="F5800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C74468-F013-4677-A4A5-249254A0BFE4}" type="datetimeFigureOut">
              <a:rPr lang="lv-LV" smtClean="0"/>
              <a:pPr/>
              <a:t>2012.07.26.</a:t>
            </a:fld>
            <a:endParaRPr lang="lv-LV"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92094D-F048-414D-BCCC-C289019DA09F}" type="slidenum">
              <a:rPr lang="lv-LV" smtClean="0"/>
              <a:pPr/>
              <a:t>‹#›</a:t>
            </a:fld>
            <a:endParaRPr lang="lv-LV"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D2216225-0F39-42D8-A19A-7F3FEF399F81}" type="datetimeFigureOut">
              <a:rPr lang="lv-LV" smtClean="0"/>
              <a:pPr/>
              <a:t>2012.07.26.</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F721D46-E7DF-4248-92A0-0C8B9D7D8644}" type="slidenum">
              <a:rPr lang="lv-LV" smtClean="0"/>
              <a:pPr/>
              <a:t>‹#›</a:t>
            </a:fld>
            <a:endParaRPr lang="lv-LV"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D2216225-0F39-42D8-A19A-7F3FEF399F81}" type="datetimeFigureOut">
              <a:rPr lang="lv-LV" smtClean="0"/>
              <a:pPr/>
              <a:t>2012.07.26.</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F721D46-E7DF-4248-92A0-0C8B9D7D8644}" type="slidenum">
              <a:rPr lang="lv-LV" smtClean="0"/>
              <a:pPr/>
              <a:t>‹#›</a:t>
            </a:fld>
            <a:endParaRPr lang="lv-L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D2216225-0F39-42D8-A19A-7F3FEF399F81}" type="datetimeFigureOut">
              <a:rPr lang="lv-LV" smtClean="0"/>
              <a:pPr/>
              <a:t>2012.07.26.</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F721D46-E7DF-4248-92A0-0C8B9D7D8644}" type="slidenum">
              <a:rPr lang="lv-LV" smtClean="0"/>
              <a:pPr/>
              <a:t>‹#›</a:t>
            </a:fld>
            <a:endParaRPr lang="lv-L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D2216225-0F39-42D8-A19A-7F3FEF399F81}" type="datetimeFigureOut">
              <a:rPr lang="lv-LV" smtClean="0"/>
              <a:pPr/>
              <a:t>2012.07.26.</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F721D46-E7DF-4248-92A0-0C8B9D7D8644}" type="slidenum">
              <a:rPr lang="lv-LV" smtClean="0"/>
              <a:pPr/>
              <a:t>‹#›</a:t>
            </a:fld>
            <a:endParaRPr lang="lv-LV"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216225-0F39-42D8-A19A-7F3FEF399F81}" type="datetimeFigureOut">
              <a:rPr lang="lv-LV" smtClean="0"/>
              <a:pPr/>
              <a:t>2012.07.26.</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F721D46-E7DF-4248-92A0-0C8B9D7D8644}" type="slidenum">
              <a:rPr lang="lv-LV" smtClean="0"/>
              <a:pPr/>
              <a:t>‹#›</a:t>
            </a:fld>
            <a:endParaRPr lang="lv-LV"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D2216225-0F39-42D8-A19A-7F3FEF399F81}" type="datetimeFigureOut">
              <a:rPr lang="lv-LV" smtClean="0"/>
              <a:pPr/>
              <a:t>2012.07.26.</a:t>
            </a:fld>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6F721D46-E7DF-4248-92A0-0C8B9D7D8644}" type="slidenum">
              <a:rPr lang="lv-LV" smtClean="0"/>
              <a:pPr/>
              <a:t>‹#›</a:t>
            </a:fld>
            <a:endParaRPr lang="lv-LV"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D2216225-0F39-42D8-A19A-7F3FEF399F81}" type="datetimeFigureOut">
              <a:rPr lang="lv-LV" smtClean="0"/>
              <a:pPr/>
              <a:t>2012.07.26.</a:t>
            </a:fld>
            <a:endParaRPr lang="lv-LV" dirty="0"/>
          </a:p>
        </p:txBody>
      </p:sp>
      <p:sp>
        <p:nvSpPr>
          <p:cNvPr id="8" name="Footer Placeholder 7"/>
          <p:cNvSpPr>
            <a:spLocks noGrp="1"/>
          </p:cNvSpPr>
          <p:nvPr>
            <p:ph type="ftr" sz="quarter" idx="11"/>
          </p:nvPr>
        </p:nvSpPr>
        <p:spPr/>
        <p:txBody>
          <a:bodyPr/>
          <a:lstStyle/>
          <a:p>
            <a:endParaRPr lang="lv-LV" dirty="0"/>
          </a:p>
        </p:txBody>
      </p:sp>
      <p:sp>
        <p:nvSpPr>
          <p:cNvPr id="9" name="Slide Number Placeholder 8"/>
          <p:cNvSpPr>
            <a:spLocks noGrp="1"/>
          </p:cNvSpPr>
          <p:nvPr>
            <p:ph type="sldNum" sz="quarter" idx="12"/>
          </p:nvPr>
        </p:nvSpPr>
        <p:spPr/>
        <p:txBody>
          <a:bodyPr/>
          <a:lstStyle/>
          <a:p>
            <a:fld id="{6F721D46-E7DF-4248-92A0-0C8B9D7D8644}" type="slidenum">
              <a:rPr lang="lv-LV" smtClean="0"/>
              <a:pPr/>
              <a:t>‹#›</a:t>
            </a:fld>
            <a:endParaRPr lang="lv-LV"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D2216225-0F39-42D8-A19A-7F3FEF399F81}" type="datetimeFigureOut">
              <a:rPr lang="lv-LV" smtClean="0"/>
              <a:pPr/>
              <a:t>2012.07.26.</a:t>
            </a:fld>
            <a:endParaRPr lang="lv-LV" dirty="0"/>
          </a:p>
        </p:txBody>
      </p:sp>
      <p:sp>
        <p:nvSpPr>
          <p:cNvPr id="4" name="Footer Placeholder 3"/>
          <p:cNvSpPr>
            <a:spLocks noGrp="1"/>
          </p:cNvSpPr>
          <p:nvPr>
            <p:ph type="ftr" sz="quarter" idx="11"/>
          </p:nvPr>
        </p:nvSpPr>
        <p:spPr/>
        <p:txBody>
          <a:bodyPr/>
          <a:lstStyle/>
          <a:p>
            <a:endParaRPr lang="lv-LV" dirty="0"/>
          </a:p>
        </p:txBody>
      </p:sp>
      <p:sp>
        <p:nvSpPr>
          <p:cNvPr id="5" name="Slide Number Placeholder 4"/>
          <p:cNvSpPr>
            <a:spLocks noGrp="1"/>
          </p:cNvSpPr>
          <p:nvPr>
            <p:ph type="sldNum" sz="quarter" idx="12"/>
          </p:nvPr>
        </p:nvSpPr>
        <p:spPr/>
        <p:txBody>
          <a:bodyPr/>
          <a:lstStyle/>
          <a:p>
            <a:fld id="{6F721D46-E7DF-4248-92A0-0C8B9D7D8644}" type="slidenum">
              <a:rPr lang="lv-LV" smtClean="0"/>
              <a:pPr/>
              <a:t>‹#›</a:t>
            </a:fld>
            <a:endParaRPr lang="lv-LV"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216225-0F39-42D8-A19A-7F3FEF399F81}" type="datetimeFigureOut">
              <a:rPr lang="lv-LV" smtClean="0"/>
              <a:pPr/>
              <a:t>2012.07.26.</a:t>
            </a:fld>
            <a:endParaRPr lang="lv-LV" dirty="0"/>
          </a:p>
        </p:txBody>
      </p:sp>
      <p:sp>
        <p:nvSpPr>
          <p:cNvPr id="3" name="Footer Placeholder 2"/>
          <p:cNvSpPr>
            <a:spLocks noGrp="1"/>
          </p:cNvSpPr>
          <p:nvPr>
            <p:ph type="ftr" sz="quarter" idx="11"/>
          </p:nvPr>
        </p:nvSpPr>
        <p:spPr/>
        <p:txBody>
          <a:bodyPr/>
          <a:lstStyle/>
          <a:p>
            <a:endParaRPr lang="lv-LV" dirty="0"/>
          </a:p>
        </p:txBody>
      </p:sp>
      <p:sp>
        <p:nvSpPr>
          <p:cNvPr id="4" name="Slide Number Placeholder 3"/>
          <p:cNvSpPr>
            <a:spLocks noGrp="1"/>
          </p:cNvSpPr>
          <p:nvPr>
            <p:ph type="sldNum" sz="quarter" idx="12"/>
          </p:nvPr>
        </p:nvSpPr>
        <p:spPr/>
        <p:txBody>
          <a:bodyPr/>
          <a:lstStyle/>
          <a:p>
            <a:fld id="{6F721D46-E7DF-4248-92A0-0C8B9D7D8644}" type="slidenum">
              <a:rPr lang="lv-LV" smtClean="0"/>
              <a:pPr/>
              <a:t>‹#›</a:t>
            </a:fld>
            <a:endParaRPr lang="lv-L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216225-0F39-42D8-A19A-7F3FEF399F81}" type="datetimeFigureOut">
              <a:rPr lang="lv-LV" smtClean="0"/>
              <a:pPr/>
              <a:t>2012.07.26.</a:t>
            </a:fld>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6F721D46-E7DF-4248-92A0-0C8B9D7D8644}" type="slidenum">
              <a:rPr lang="lv-LV" smtClean="0"/>
              <a:pPr/>
              <a:t>‹#›</a:t>
            </a:fld>
            <a:endParaRPr lang="lv-LV"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216225-0F39-42D8-A19A-7F3FEF399F81}" type="datetimeFigureOut">
              <a:rPr lang="lv-LV" smtClean="0"/>
              <a:pPr/>
              <a:t>2012.07.26.</a:t>
            </a:fld>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6F721D46-E7DF-4248-92A0-0C8B9D7D8644}" type="slidenum">
              <a:rPr lang="lv-LV" smtClean="0"/>
              <a:pPr/>
              <a:t>‹#›</a:t>
            </a:fld>
            <a:endParaRPr lang="lv-LV"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216225-0F39-42D8-A19A-7F3FEF399F81}" type="datetimeFigureOut">
              <a:rPr lang="lv-LV" smtClean="0"/>
              <a:pPr/>
              <a:t>2012.07.26.</a:t>
            </a:fld>
            <a:endParaRPr lang="lv-LV"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721D46-E7DF-4248-92A0-0C8B9D7D8644}" type="slidenum">
              <a:rPr lang="lv-LV" smtClean="0"/>
              <a:pPr/>
              <a:t>‹#›</a:t>
            </a:fld>
            <a:endParaRPr lang="lv-LV" dirty="0"/>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2420888"/>
            <a:ext cx="7772400" cy="1470025"/>
          </a:xfrm>
        </p:spPr>
        <p:txBody>
          <a:bodyPr>
            <a:normAutofit/>
          </a:bodyPr>
          <a:lstStyle/>
          <a:p>
            <a:r>
              <a:rPr lang="lv-LV" dirty="0" smtClean="0"/>
              <a:t>Valsts un pašvaldības sadarbība veiksmīgai sporta attīstībai</a:t>
            </a:r>
            <a:endParaRPr lang="lv-LV" dirty="0"/>
          </a:p>
        </p:txBody>
      </p:sp>
      <p:sp>
        <p:nvSpPr>
          <p:cNvPr id="3" name="Subtitle 2"/>
          <p:cNvSpPr>
            <a:spLocks noGrp="1"/>
          </p:cNvSpPr>
          <p:nvPr>
            <p:ph type="subTitle" idx="1"/>
          </p:nvPr>
        </p:nvSpPr>
        <p:spPr>
          <a:xfrm>
            <a:off x="827584" y="4869160"/>
            <a:ext cx="7772400" cy="1631752"/>
          </a:xfrm>
        </p:spPr>
        <p:txBody>
          <a:bodyPr>
            <a:normAutofit fontScale="77500" lnSpcReduction="20000"/>
          </a:bodyPr>
          <a:lstStyle/>
          <a:p>
            <a:r>
              <a:rPr lang="lv-LV" sz="2600" dirty="0" smtClean="0">
                <a:latin typeface="+mj-lt"/>
              </a:rPr>
              <a:t>Izglītības un zinātnes ministrijas</a:t>
            </a:r>
          </a:p>
          <a:p>
            <a:r>
              <a:rPr lang="lv-LV" sz="2600" dirty="0" smtClean="0">
                <a:latin typeface="+mj-lt"/>
              </a:rPr>
              <a:t>Sporta un jaunatnes departamenta vecākais eksperts</a:t>
            </a:r>
          </a:p>
          <a:p>
            <a:r>
              <a:rPr lang="lv-LV" sz="2600" dirty="0" smtClean="0">
                <a:latin typeface="+mj-lt"/>
              </a:rPr>
              <a:t>EDGARS SEVERS</a:t>
            </a:r>
          </a:p>
          <a:p>
            <a:endParaRPr lang="lv-LV" sz="2600" dirty="0" smtClean="0">
              <a:latin typeface="+mj-lt"/>
            </a:endParaRPr>
          </a:p>
          <a:p>
            <a:r>
              <a:rPr lang="lv-LV" sz="2600" dirty="0" smtClean="0">
                <a:latin typeface="+mj-lt"/>
              </a:rPr>
              <a:t>Ķekavas novada sporta konference 2012.gada 26.jūlijā</a:t>
            </a:r>
            <a:endParaRPr lang="lv-LV" sz="2600" dirty="0"/>
          </a:p>
        </p:txBody>
      </p:sp>
      <p:pic>
        <p:nvPicPr>
          <p:cNvPr id="1026" name="Picture 2"/>
          <p:cNvPicPr>
            <a:picLocks noChangeAspect="1" noChangeArrowheads="1"/>
          </p:cNvPicPr>
          <p:nvPr/>
        </p:nvPicPr>
        <p:blipFill>
          <a:blip r:embed="rId2" cstate="print"/>
          <a:srcRect/>
          <a:stretch>
            <a:fillRect/>
          </a:stretch>
        </p:blipFill>
        <p:spPr bwMode="auto">
          <a:xfrm>
            <a:off x="107504" y="1124744"/>
            <a:ext cx="1486231" cy="12040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143000"/>
          </a:xfrm>
        </p:spPr>
        <p:txBody>
          <a:bodyPr>
            <a:normAutofit/>
          </a:bodyPr>
          <a:lstStyle/>
          <a:p>
            <a:r>
              <a:rPr lang="lv-LV" sz="2700" b="1" dirty="0" smtClean="0">
                <a:solidFill>
                  <a:schemeClr val="accent3">
                    <a:lumMod val="75000"/>
                  </a:schemeClr>
                </a:solidFill>
              </a:rPr>
              <a:t>Sporta budžets (3)</a:t>
            </a:r>
            <a:r>
              <a:rPr lang="lv-LV" sz="2400" b="1" dirty="0" smtClean="0">
                <a:solidFill>
                  <a:schemeClr val="accent3">
                    <a:lumMod val="75000"/>
                  </a:schemeClr>
                </a:solidFill>
              </a:rPr>
              <a:t/>
            </a:r>
            <a:br>
              <a:rPr lang="lv-LV" sz="2400" b="1" dirty="0" smtClean="0">
                <a:solidFill>
                  <a:schemeClr val="accent3">
                    <a:lumMod val="75000"/>
                  </a:schemeClr>
                </a:solidFill>
              </a:rPr>
            </a:br>
            <a:r>
              <a:rPr lang="lv-LV" sz="1800" b="1" i="1" dirty="0" smtClean="0">
                <a:solidFill>
                  <a:schemeClr val="accent3">
                    <a:lumMod val="75000"/>
                  </a:schemeClr>
                </a:solidFill>
              </a:rPr>
              <a:t>Valsts budžeta programma 09.00.00 “Sports” 2004. – 2012.gadā</a:t>
            </a:r>
            <a:br>
              <a:rPr lang="lv-LV" sz="1800" b="1" i="1" dirty="0" smtClean="0">
                <a:solidFill>
                  <a:schemeClr val="accent3">
                    <a:lumMod val="75000"/>
                  </a:schemeClr>
                </a:solidFill>
              </a:rPr>
            </a:br>
            <a:r>
              <a:rPr lang="pt-BR" sz="1800" b="1" i="1" u="sng" dirty="0" smtClean="0">
                <a:solidFill>
                  <a:srgbClr val="C00000"/>
                </a:solidFill>
              </a:rPr>
              <a:t>bez valsts galvoto aizdevumu atmaksas</a:t>
            </a:r>
            <a:r>
              <a:rPr lang="lv-LV" sz="1800" b="1" i="1" u="sng" dirty="0" smtClean="0">
                <a:solidFill>
                  <a:srgbClr val="C00000"/>
                </a:solidFill>
              </a:rPr>
              <a:t> </a:t>
            </a:r>
            <a:r>
              <a:rPr lang="lv-LV" sz="1800" b="1" i="1" dirty="0" smtClean="0">
                <a:solidFill>
                  <a:schemeClr val="accent3">
                    <a:lumMod val="75000"/>
                  </a:schemeClr>
                </a:solidFill>
              </a:rPr>
              <a:t>(miljoni LVL)</a:t>
            </a:r>
            <a:endParaRPr lang="lv-LV" sz="1800" b="1" i="1" dirty="0">
              <a:solidFill>
                <a:schemeClr val="accent3">
                  <a:lumMod val="75000"/>
                </a:schemeClr>
              </a:solidFill>
            </a:endParaRPr>
          </a:p>
        </p:txBody>
      </p:sp>
      <p:graphicFrame>
        <p:nvGraphicFramePr>
          <p:cNvPr id="6" name="Chart 7"/>
          <p:cNvGraphicFramePr>
            <a:graphicFrameLocks/>
          </p:cNvGraphicFramePr>
          <p:nvPr/>
        </p:nvGraphicFramePr>
        <p:xfrm>
          <a:off x="19050" y="1916832"/>
          <a:ext cx="9124950" cy="4591050"/>
        </p:xfrm>
        <a:graphic>
          <a:graphicData uri="http://schemas.openxmlformats.org/presentationml/2006/ole">
            <p:oleObj spid="_x0000_s5123" name="Worksheet" r:id="rId3" imgW="9124950" imgH="4591050" progId="Excel.Sheet.8">
              <p:embed/>
            </p:oleObj>
          </a:graphicData>
        </a:graphic>
      </p:graphicFrame>
      <p:sp>
        <p:nvSpPr>
          <p:cNvPr id="7" name="Cloud 6"/>
          <p:cNvSpPr/>
          <p:nvPr/>
        </p:nvSpPr>
        <p:spPr>
          <a:xfrm>
            <a:off x="7884368" y="2060848"/>
            <a:ext cx="1080120" cy="1224136"/>
          </a:xfrm>
          <a:prstGeom prst="cloud">
            <a:avLst/>
          </a:prstGeom>
        </p:spPr>
        <p:style>
          <a:lnRef idx="2">
            <a:schemeClr val="dk1"/>
          </a:lnRef>
          <a:fillRef idx="1">
            <a:schemeClr val="lt1"/>
          </a:fillRef>
          <a:effectRef idx="0">
            <a:schemeClr val="dk1"/>
          </a:effectRef>
          <a:fontRef idx="minor">
            <a:schemeClr val="dk1"/>
          </a:fontRef>
        </p:style>
        <p:txBody>
          <a:bodyPr rtlCol="0" anchor="ctr"/>
          <a:lstStyle/>
          <a:p>
            <a:pPr algn="ctr"/>
            <a:r>
              <a:rPr lang="lv-LV" b="1" dirty="0" smtClean="0">
                <a:ln w="12700">
                  <a:solidFill>
                    <a:srgbClr val="FF0000"/>
                  </a:solidFill>
                  <a:prstDash val="solid"/>
                </a:ln>
                <a:solidFill>
                  <a:schemeClr val="bg2">
                    <a:tint val="85000"/>
                    <a:satMod val="155000"/>
                  </a:schemeClr>
                </a:solidFill>
                <a:effectLst>
                  <a:outerShdw blurRad="38100" dist="38100" dir="2700000" algn="tl">
                    <a:srgbClr val="000000">
                      <a:alpha val="43137"/>
                    </a:srgbClr>
                  </a:outerShdw>
                </a:effectLst>
              </a:rPr>
              <a:t>30,49</a:t>
            </a:r>
            <a:endParaRPr lang="lv-LV" b="1" dirty="0">
              <a:ln w="12700">
                <a:solidFill>
                  <a:srgbClr val="FF0000"/>
                </a:solidFill>
                <a:prstDash val="solid"/>
              </a:ln>
              <a:solidFill>
                <a:schemeClr val="bg2">
                  <a:tint val="85000"/>
                  <a:satMod val="155000"/>
                </a:schemeClr>
              </a:solidFill>
              <a:effectLst>
                <a:outerShdw blurRad="38100" dist="38100" dir="2700000" algn="tl">
                  <a:srgbClr val="000000">
                    <a:alpha val="43137"/>
                  </a:srgbClr>
                </a:outerShdw>
              </a:effectLst>
            </a:endParaRPr>
          </a:p>
        </p:txBody>
      </p:sp>
      <p:cxnSp>
        <p:nvCxnSpPr>
          <p:cNvPr id="10" name="Straight Arrow Connector 9"/>
          <p:cNvCxnSpPr/>
          <p:nvPr/>
        </p:nvCxnSpPr>
        <p:spPr>
          <a:xfrm rot="16200000" flipV="1">
            <a:off x="8118958" y="3770473"/>
            <a:ext cx="864047" cy="3708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1" name="Line 8"/>
          <p:cNvSpPr>
            <a:spLocks noChangeShapeType="1"/>
          </p:cNvSpPr>
          <p:nvPr/>
        </p:nvSpPr>
        <p:spPr bwMode="auto">
          <a:xfrm flipH="1">
            <a:off x="107504" y="4653136"/>
            <a:ext cx="8640959" cy="0"/>
          </a:xfrm>
          <a:prstGeom prst="line">
            <a:avLst/>
          </a:prstGeom>
          <a:noFill/>
          <a:ln w="57150">
            <a:solidFill>
              <a:srgbClr val="FF3300"/>
            </a:solidFill>
            <a:round/>
            <a:headEnd/>
            <a:tailEnd/>
          </a:ln>
          <a:effectLst/>
        </p:spPr>
        <p:txBody>
          <a:bodyPr/>
          <a:lstStyle/>
          <a:p>
            <a:endParaRPr lang="lv-LV" dirty="0"/>
          </a:p>
        </p:txBody>
      </p:sp>
      <p:sp>
        <p:nvSpPr>
          <p:cNvPr id="12" name="Oval 9"/>
          <p:cNvSpPr>
            <a:spLocks noChangeArrowheads="1"/>
          </p:cNvSpPr>
          <p:nvPr/>
        </p:nvSpPr>
        <p:spPr bwMode="auto">
          <a:xfrm>
            <a:off x="8244408" y="4221088"/>
            <a:ext cx="649287" cy="431800"/>
          </a:xfrm>
          <a:prstGeom prst="ellipse">
            <a:avLst/>
          </a:prstGeom>
          <a:noFill/>
          <a:ln w="38100">
            <a:solidFill>
              <a:srgbClr val="FF3300"/>
            </a:solidFill>
            <a:round/>
            <a:headEnd/>
            <a:tailEnd/>
          </a:ln>
          <a:effectLst/>
        </p:spPr>
        <p:txBody>
          <a:bodyPr wrap="none" anchor="ctr"/>
          <a:lstStyle/>
          <a:p>
            <a:endParaRPr lang="lv-LV" dirty="0"/>
          </a:p>
        </p:txBody>
      </p:sp>
      <p:sp>
        <p:nvSpPr>
          <p:cNvPr id="13" name="Rectangle 14"/>
          <p:cNvSpPr>
            <a:spLocks noChangeArrowheads="1"/>
          </p:cNvSpPr>
          <p:nvPr/>
        </p:nvSpPr>
        <p:spPr bwMode="auto">
          <a:xfrm>
            <a:off x="0" y="5733256"/>
            <a:ext cx="469900" cy="777875"/>
          </a:xfrm>
          <a:prstGeom prst="rect">
            <a:avLst/>
          </a:prstGeom>
          <a:noFill/>
          <a:ln w="9525">
            <a:noFill/>
            <a:miter lim="800000"/>
            <a:headEnd/>
            <a:tailEnd/>
          </a:ln>
          <a:effectLst/>
        </p:spPr>
        <p:txBody>
          <a:bodyPr wrap="none">
            <a:spAutoFit/>
          </a:bodyPr>
          <a:lstStyle/>
          <a:p>
            <a:r>
              <a:rPr lang="lv-LV" sz="4500" b="1" dirty="0">
                <a:solidFill>
                  <a:srgbClr val="FF3300"/>
                </a:solidFill>
                <a:effectLst>
                  <a:outerShdw blurRad="38100" dist="38100" dir="2700000" algn="tl">
                    <a:srgbClr val="000000"/>
                  </a:outerShdw>
                </a:effectLst>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0"/>
            <a:ext cx="8229600" cy="1143000"/>
          </a:xfrm>
        </p:spPr>
        <p:txBody>
          <a:bodyPr>
            <a:normAutofit/>
          </a:bodyPr>
          <a:lstStyle/>
          <a:p>
            <a:r>
              <a:rPr lang="lv-LV" sz="2400" b="1" dirty="0" smtClean="0">
                <a:solidFill>
                  <a:schemeClr val="accent3">
                    <a:lumMod val="75000"/>
                  </a:schemeClr>
                </a:solidFill>
              </a:rPr>
              <a:t>Sporta politikas pamatnostādnes 2013.-2020.gadam</a:t>
            </a:r>
            <a:endParaRPr lang="lv-LV" sz="2400" dirty="0">
              <a:solidFill>
                <a:schemeClr val="accent3">
                  <a:lumMod val="75000"/>
                </a:schemeClr>
              </a:solidFill>
            </a:endParaRPr>
          </a:p>
        </p:txBody>
      </p:sp>
      <p:sp>
        <p:nvSpPr>
          <p:cNvPr id="3" name="Content Placeholder 2"/>
          <p:cNvSpPr>
            <a:spLocks noGrp="1"/>
          </p:cNvSpPr>
          <p:nvPr>
            <p:ph idx="1"/>
          </p:nvPr>
        </p:nvSpPr>
        <p:spPr>
          <a:xfrm>
            <a:off x="251520" y="1628800"/>
            <a:ext cx="8640960" cy="4464496"/>
          </a:xfrm>
        </p:spPr>
        <p:txBody>
          <a:bodyPr>
            <a:normAutofit fontScale="92500" lnSpcReduction="10000"/>
          </a:bodyPr>
          <a:lstStyle/>
          <a:p>
            <a:pPr lvl="0" algn="just">
              <a:buFont typeface="Wingdings" pitchFamily="2" charset="2"/>
              <a:buChar char="Ø"/>
            </a:pPr>
            <a:r>
              <a:rPr lang="lv-LV" sz="2200" dirty="0" smtClean="0"/>
              <a:t>Noteiks sporta attīstības stratēģiju un veicamos pasākumus turpmākajiem astoņiem gadiem (diviem olimpiskajiem cikliem)</a:t>
            </a:r>
          </a:p>
          <a:p>
            <a:pPr lvl="0" algn="just">
              <a:buFont typeface="Wingdings" pitchFamily="2" charset="2"/>
              <a:buChar char="Ø"/>
            </a:pPr>
            <a:r>
              <a:rPr lang="lv-LV" sz="2200" dirty="0" smtClean="0"/>
              <a:t>Plānota rīcībpolitika četros virzienos: (1) Bērnu un jauniešu sports; (2) Augstu sasniegumu sports; (3) Sports visiem (</a:t>
            </a:r>
            <a:r>
              <a:rPr lang="sv-SE" sz="2200" dirty="0" smtClean="0"/>
              <a:t>t.sk.</a:t>
            </a:r>
            <a:r>
              <a:rPr lang="lv-LV" sz="2200" dirty="0" smtClean="0"/>
              <a:t>,</a:t>
            </a:r>
            <a:r>
              <a:rPr lang="sv-SE" sz="2200" dirty="0" smtClean="0"/>
              <a:t> veterānu sports, studentu sports</a:t>
            </a:r>
            <a:r>
              <a:rPr lang="lv-LV" sz="2200" dirty="0" smtClean="0"/>
              <a:t>); (4) Paralimpiskais sports</a:t>
            </a:r>
          </a:p>
          <a:p>
            <a:pPr lvl="0" algn="just">
              <a:buFont typeface="Wingdings" pitchFamily="2" charset="2"/>
              <a:buChar char="Ø"/>
            </a:pPr>
            <a:r>
              <a:rPr lang="lv-LV" sz="2200" dirty="0" smtClean="0"/>
              <a:t>Darbs darba grupā (vadības grupa) un četrās apakšgrupās</a:t>
            </a:r>
          </a:p>
          <a:p>
            <a:pPr lvl="0" algn="just">
              <a:buFont typeface="Wingdings" pitchFamily="2" charset="2"/>
              <a:buChar char="Ø"/>
            </a:pPr>
            <a:r>
              <a:rPr lang="lv-LV" sz="2200" dirty="0" smtClean="0"/>
              <a:t>Iesaistīties var ikviens: http://izm.izm.gov.lv/nozares-politika/sports/8434.html</a:t>
            </a:r>
          </a:p>
          <a:p>
            <a:pPr lvl="0" algn="just">
              <a:buFont typeface="Wingdings" pitchFamily="2" charset="2"/>
              <a:buChar char="Ø"/>
            </a:pPr>
            <a:r>
              <a:rPr lang="lv-LV" sz="2200" dirty="0" smtClean="0">
                <a:latin typeface="+mj-lt"/>
              </a:rPr>
              <a:t>Diskusija par nepieciešamību un lietderību noteikt Latvijā no valsts budžeta prioritāri atbalstāmos sporta veidus, tādejādi koncentrējot sporta nozarei paredzētos valsts budžeta līdzekļus un palielinot ieguldīto līdzekļu efektivitāti</a:t>
            </a:r>
          </a:p>
          <a:p>
            <a:pPr algn="just">
              <a:buFont typeface="Wingdings" pitchFamily="2" charset="2"/>
              <a:buChar char="Ø"/>
            </a:pPr>
            <a:r>
              <a:rPr lang="lv-LV" sz="2200" dirty="0" smtClean="0">
                <a:latin typeface="+mj-lt"/>
              </a:rPr>
              <a:t>Termiņš Pamatnostādņu projekta iesniegšanai IZM vadībai izsludināšanai Valsts sekretāru sanāksmē: 2012.gada 1.oktobris [iespējams tiks pagarināts]</a:t>
            </a:r>
          </a:p>
          <a:p>
            <a:pPr lvl="0" algn="just">
              <a:buFont typeface="Wingdings" pitchFamily="2" charset="2"/>
              <a:buChar char="Ø"/>
            </a:pPr>
            <a:r>
              <a:rPr lang="lv-LV" sz="2200" dirty="0" smtClean="0">
                <a:latin typeface="+mj-lt"/>
              </a:rPr>
              <a:t>Pamatnostādņu projekta publiskā apspriešana plānota Latvijas Sporta forumā (provizoriski – 2012.gada oktobra sākumā, bet datums var tikt mainīts)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143000"/>
          </a:xfrm>
        </p:spPr>
        <p:txBody>
          <a:bodyPr>
            <a:normAutofit/>
          </a:bodyPr>
          <a:lstStyle/>
          <a:p>
            <a:r>
              <a:rPr lang="lv-LV" sz="2400" b="1" dirty="0" smtClean="0">
                <a:solidFill>
                  <a:schemeClr val="accent3">
                    <a:lumMod val="75000"/>
                  </a:schemeClr>
                </a:solidFill>
              </a:rPr>
              <a:t>Valsts un pašvaldību nozīmes sporta infrastruktūras</a:t>
            </a:r>
            <a:br>
              <a:rPr lang="lv-LV" sz="2400" b="1" dirty="0" smtClean="0">
                <a:solidFill>
                  <a:schemeClr val="accent3">
                    <a:lumMod val="75000"/>
                  </a:schemeClr>
                </a:solidFill>
              </a:rPr>
            </a:br>
            <a:r>
              <a:rPr lang="lv-LV" sz="2400" b="1" dirty="0" smtClean="0">
                <a:solidFill>
                  <a:schemeClr val="accent3">
                    <a:lumMod val="75000"/>
                  </a:schemeClr>
                </a:solidFill>
              </a:rPr>
              <a:t>attīstības koncepcija </a:t>
            </a:r>
            <a:endParaRPr lang="lv-LV" sz="2400" dirty="0">
              <a:solidFill>
                <a:schemeClr val="accent3">
                  <a:lumMod val="75000"/>
                </a:schemeClr>
              </a:solidFill>
            </a:endParaRPr>
          </a:p>
        </p:txBody>
      </p:sp>
      <p:sp>
        <p:nvSpPr>
          <p:cNvPr id="3" name="Content Placeholder 2"/>
          <p:cNvSpPr>
            <a:spLocks noGrp="1"/>
          </p:cNvSpPr>
          <p:nvPr>
            <p:ph idx="1"/>
          </p:nvPr>
        </p:nvSpPr>
        <p:spPr>
          <a:xfrm>
            <a:off x="467544" y="1556792"/>
            <a:ext cx="8229600" cy="4608512"/>
          </a:xfrm>
        </p:spPr>
        <p:txBody>
          <a:bodyPr>
            <a:normAutofit fontScale="85000" lnSpcReduction="20000"/>
          </a:bodyPr>
          <a:lstStyle/>
          <a:p>
            <a:pPr lvl="0" algn="just">
              <a:buFont typeface="Wingdings" pitchFamily="2" charset="2"/>
              <a:buChar char="Ø"/>
            </a:pPr>
            <a:r>
              <a:rPr lang="lv-LV" sz="2200" dirty="0" smtClean="0">
                <a:latin typeface="+mj-lt"/>
              </a:rPr>
              <a:t>Ministru kabineta 2012.gada 20.marta sēdē pieņemts IZM izstrādātais informatīvais ziņojums “Par sporta centru un līdzīgu projektu turpmāko finansēšanu” </a:t>
            </a:r>
            <a:r>
              <a:rPr lang="lv-LV" sz="2200" dirty="0" smtClean="0"/>
              <a:t>(prot.Nr.16 34.§)</a:t>
            </a:r>
          </a:p>
          <a:p>
            <a:pPr lvl="0" algn="just">
              <a:buFont typeface="Wingdings" pitchFamily="2" charset="2"/>
              <a:buChar char="Ø"/>
            </a:pPr>
            <a:r>
              <a:rPr lang="lv-LV" sz="2200" dirty="0" smtClean="0">
                <a:latin typeface="+mj-lt"/>
              </a:rPr>
              <a:t>Pamatprincipi:</a:t>
            </a:r>
          </a:p>
          <a:p>
            <a:pPr lvl="1" algn="just">
              <a:buFont typeface="Wingdings" pitchFamily="2" charset="2"/>
              <a:buChar char="Ø"/>
            </a:pPr>
            <a:r>
              <a:rPr lang="lv-LV" sz="2200" dirty="0" smtClean="0">
                <a:latin typeface="+mj-lt"/>
              </a:rPr>
              <a:t>sporta infrastruktūras attīstībai Latvijā izmantojami valsts un pašvaldību budžeta līdzekļi, piesaistītie privātie finanšu līdzekļi, kā arī Eiropas Savienības struktūrfondu līdzekļi, ja tiks paredzēts to izmantojums minētajam mērķim</a:t>
            </a:r>
          </a:p>
          <a:p>
            <a:pPr lvl="1" algn="just">
              <a:buFont typeface="Wingdings" pitchFamily="2" charset="2"/>
              <a:buChar char="Ø"/>
            </a:pPr>
            <a:r>
              <a:rPr lang="lv-LV" sz="2200" dirty="0" smtClean="0">
                <a:latin typeface="+mj-lt"/>
              </a:rPr>
              <a:t>valsts investīcijas valsts vai pašvaldību nozīmes sporta infrastruktūras attīstībai normatīvajos aktos noteiktajā kārtībā tiek paredzētas </a:t>
            </a:r>
            <a:r>
              <a:rPr lang="lv-LV" sz="2200" dirty="0" smtClean="0">
                <a:solidFill>
                  <a:srgbClr val="0F85F1"/>
                </a:solidFill>
                <a:latin typeface="+mj-lt"/>
              </a:rPr>
              <a:t>attiecīgā projekta īstenotājam</a:t>
            </a:r>
            <a:r>
              <a:rPr lang="lv-LV" sz="2200" dirty="0" smtClean="0">
                <a:latin typeface="+mj-lt"/>
              </a:rPr>
              <a:t>. Minētais nosacījums neattiecas uz jau uzsākto projektu pabeigšanu</a:t>
            </a:r>
          </a:p>
          <a:p>
            <a:pPr lvl="0" algn="just">
              <a:buFont typeface="Wingdings" pitchFamily="2" charset="2"/>
              <a:buChar char="Ø"/>
            </a:pPr>
            <a:r>
              <a:rPr lang="lv-LV" sz="2200" dirty="0" smtClean="0">
                <a:latin typeface="+mj-lt"/>
              </a:rPr>
              <a:t>Paredzēta Valsts un pašvaldību nozīmes sporta infrastruktūras</a:t>
            </a:r>
            <a:br>
              <a:rPr lang="lv-LV" sz="2200" dirty="0" smtClean="0">
                <a:latin typeface="+mj-lt"/>
              </a:rPr>
            </a:br>
            <a:r>
              <a:rPr lang="lv-LV" sz="2200" dirty="0" smtClean="0">
                <a:latin typeface="+mj-lt"/>
              </a:rPr>
              <a:t>attīstības koncepcijas izstrāde, nosakot arī kritērijus valsts budžeta finansējuma piešķiršanai</a:t>
            </a:r>
          </a:p>
          <a:p>
            <a:pPr lvl="0" algn="just">
              <a:buFont typeface="Wingdings" pitchFamily="2" charset="2"/>
              <a:buChar char="Ø"/>
            </a:pPr>
            <a:r>
              <a:rPr lang="lv-LV" sz="2200" dirty="0" smtClean="0">
                <a:latin typeface="+mj-lt"/>
              </a:rPr>
              <a:t>Jautājums par konkrētām valsts investīcijām valsts vai pašvaldību nozīmes sporta infrastruktūras attīstībai Ministru kabinetā tiks izskatīts pēc minētās koncepcijas pieņemšanas, sagatavojot valsts budžeta projektu kārtējam gadam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8229600" cy="1143000"/>
          </a:xfrm>
        </p:spPr>
        <p:txBody>
          <a:bodyPr>
            <a:normAutofit/>
          </a:bodyPr>
          <a:lstStyle/>
          <a:p>
            <a:r>
              <a:rPr lang="lv-LV" sz="2400" b="1" dirty="0" smtClean="0">
                <a:solidFill>
                  <a:schemeClr val="accent3">
                    <a:lumMod val="75000"/>
                  </a:schemeClr>
                </a:solidFill>
              </a:rPr>
              <a:t>Eiropas Savienības (ES) struktūrfondu līdzekļu piesaistes iespējas sportā 2014.-2020.gada periodā</a:t>
            </a:r>
          </a:p>
        </p:txBody>
      </p:sp>
      <p:sp>
        <p:nvSpPr>
          <p:cNvPr id="3" name="Content Placeholder 2"/>
          <p:cNvSpPr>
            <a:spLocks noGrp="1"/>
          </p:cNvSpPr>
          <p:nvPr>
            <p:ph idx="1"/>
          </p:nvPr>
        </p:nvSpPr>
        <p:spPr>
          <a:xfrm>
            <a:off x="467544" y="1556792"/>
            <a:ext cx="8229600" cy="4968552"/>
          </a:xfrm>
        </p:spPr>
        <p:txBody>
          <a:bodyPr>
            <a:normAutofit fontScale="92500" lnSpcReduction="10000"/>
          </a:bodyPr>
          <a:lstStyle/>
          <a:p>
            <a:pPr lvl="0" algn="just">
              <a:buFont typeface="Wingdings" pitchFamily="2" charset="2"/>
              <a:buChar char="Ø"/>
            </a:pPr>
            <a:r>
              <a:rPr lang="lv-LV" sz="2100" dirty="0" smtClean="0">
                <a:latin typeface="+mj-lt"/>
              </a:rPr>
              <a:t>Atšķirībā no citām nozarēm, sporta nozarei Latvijā līdz šim nav bijuši pieejami ES struktūrfondu līdzekļi [pieejami tikai netiešā veidā] </a:t>
            </a:r>
          </a:p>
          <a:p>
            <a:pPr lvl="0" algn="just">
              <a:buFont typeface="Wingdings" pitchFamily="2" charset="2"/>
              <a:buChar char="Ø"/>
            </a:pPr>
            <a:r>
              <a:rPr lang="lv-LV" sz="2100" dirty="0" smtClean="0">
                <a:latin typeface="+mj-lt"/>
              </a:rPr>
              <a:t>Latvijas Nacionālās sporta padomes 2012.gada 14.maija sēdē tika nolemts:</a:t>
            </a:r>
          </a:p>
          <a:p>
            <a:pPr lvl="1" algn="just">
              <a:buFont typeface="Wingdings" pitchFamily="2" charset="2"/>
              <a:buChar char="Ø"/>
            </a:pPr>
            <a:r>
              <a:rPr lang="lv-LV" sz="2100" dirty="0" smtClean="0">
                <a:latin typeface="+mj-lt"/>
              </a:rPr>
              <a:t>aicināt Ministru kabinetu sporta nozares attīstībai piesaistīt ES struktūrfondu līdzekļus, iekļaujot sporta nozari atbalstāmo nozaru sarakstā nākamajā ES fondu plānošanas periodā (2014.-2020.gadam); </a:t>
            </a:r>
          </a:p>
          <a:p>
            <a:pPr lvl="1" algn="just">
              <a:buFont typeface="Wingdings" pitchFamily="2" charset="2"/>
              <a:buChar char="Ø"/>
            </a:pPr>
            <a:r>
              <a:rPr lang="lv-LV" sz="2100" dirty="0" smtClean="0">
                <a:latin typeface="+mj-lt"/>
              </a:rPr>
              <a:t>uz nākamo sēdi uzaicināt Pārresoru koordinācijas centra pārstāvi informācijas sniegšanai par Nacionālā attīstības plāna 2014.-2020.gadam izstrādi un iespējamo sporta nozares vietu un lomu šī stratēģiskās plānošanas dokumenta kontekstā</a:t>
            </a:r>
          </a:p>
          <a:p>
            <a:pPr lvl="0" algn="just">
              <a:buFont typeface="Wingdings" pitchFamily="2" charset="2"/>
              <a:buChar char="Ø"/>
            </a:pPr>
            <a:r>
              <a:rPr lang="lv-LV" sz="2100" dirty="0" smtClean="0">
                <a:latin typeface="+mj-lt"/>
              </a:rPr>
              <a:t>Lūgums arī Ķekavas novada pašvaldību atbalstīt šādu aicinājumu Ministru kabinetam, kā arī atbalstīt IZM centienus Nacionālā attīstības plānā 2014.-2020.gadam iekļaut arī sporta nozares aktuālos jautājumus</a:t>
            </a:r>
          </a:p>
          <a:p>
            <a:pPr lvl="0" algn="just">
              <a:buFont typeface="Wingdings" pitchFamily="2" charset="2"/>
              <a:buChar char="Ø"/>
            </a:pPr>
            <a:endParaRPr lang="lv-LV" sz="900" dirty="0" smtClean="0">
              <a:latin typeface="+mj-lt"/>
            </a:endParaRPr>
          </a:p>
          <a:p>
            <a:pPr lvl="0" algn="just">
              <a:buFont typeface="Wingdings" pitchFamily="2" charset="2"/>
              <a:buChar char="Ø"/>
            </a:pPr>
            <a:r>
              <a:rPr lang="lv-LV" sz="2100" dirty="0" smtClean="0">
                <a:latin typeface="+mj-lt"/>
              </a:rPr>
              <a:t>ES notiek darbs pie ES daudzgadu programmas „Erasmus visiem” (</a:t>
            </a:r>
            <a:r>
              <a:rPr lang="lv-LV" sz="2100" i="1" dirty="0" smtClean="0">
                <a:latin typeface="+mj-lt"/>
              </a:rPr>
              <a:t>Erasmus for All</a:t>
            </a:r>
            <a:r>
              <a:rPr lang="lv-LV" sz="2100" dirty="0" smtClean="0">
                <a:latin typeface="+mj-lt"/>
              </a:rPr>
              <a:t>) izstrādes, tomēr no programmai šobrīd plānotajiem </a:t>
            </a:r>
            <a:r>
              <a:rPr lang="fr-FR" sz="2100" dirty="0" smtClean="0">
                <a:latin typeface="+mj-lt"/>
              </a:rPr>
              <a:t>EUR 17</a:t>
            </a:r>
            <a:r>
              <a:rPr lang="lv-LV" sz="2100" dirty="0" smtClean="0">
                <a:latin typeface="+mj-lt"/>
              </a:rPr>
              <a:t>`</a:t>
            </a:r>
            <a:r>
              <a:rPr lang="fr-FR" sz="2100" dirty="0" smtClean="0">
                <a:latin typeface="+mj-lt"/>
              </a:rPr>
              <a:t>299</a:t>
            </a:r>
            <a:r>
              <a:rPr lang="lv-LV" sz="2100" dirty="0" smtClean="0">
                <a:latin typeface="+mj-lt"/>
              </a:rPr>
              <a:t>`</a:t>
            </a:r>
            <a:r>
              <a:rPr lang="fr-FR" sz="2100" dirty="0" smtClean="0">
                <a:latin typeface="+mj-lt"/>
              </a:rPr>
              <a:t>000</a:t>
            </a:r>
            <a:r>
              <a:rPr lang="lv-LV" sz="2100" dirty="0" smtClean="0">
                <a:latin typeface="+mj-lt"/>
              </a:rPr>
              <a:t>`</a:t>
            </a:r>
            <a:r>
              <a:rPr lang="fr-FR" sz="2100" dirty="0" smtClean="0">
                <a:latin typeface="+mj-lt"/>
              </a:rPr>
              <a:t>000</a:t>
            </a:r>
            <a:r>
              <a:rPr lang="lv-LV" sz="2100" dirty="0" smtClean="0">
                <a:latin typeface="+mj-lt"/>
              </a:rPr>
              <a:t> sportam varētu būt pieejami tikai EUR 238`827`000 </a:t>
            </a:r>
            <a:endParaRPr lang="lv-LV" sz="2100" i="1" dirty="0" smtClean="0">
              <a:latin typeface="+mj-lt"/>
            </a:endParaRPr>
          </a:p>
          <a:p>
            <a:pPr lvl="0" algn="just">
              <a:buFont typeface="Wingdings" pitchFamily="2" charset="2"/>
              <a:buChar char="Ø"/>
            </a:pPr>
            <a:endParaRPr lang="lv-LV" sz="1900" dirty="0" smtClean="0">
              <a:latin typeface="+mj-lt"/>
            </a:endParaRPr>
          </a:p>
          <a:p>
            <a:pPr lvl="0" algn="just">
              <a:buFont typeface="Wingdings" pitchFamily="2" charset="2"/>
              <a:buChar char="Ø"/>
            </a:pPr>
            <a:endParaRPr lang="lv-LV" sz="1900" dirty="0" smtClean="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8229600" cy="1143000"/>
          </a:xfrm>
        </p:spPr>
        <p:txBody>
          <a:bodyPr>
            <a:normAutofit/>
          </a:bodyPr>
          <a:lstStyle/>
          <a:p>
            <a:r>
              <a:rPr lang="lv-LV" sz="2400" b="1" dirty="0" smtClean="0">
                <a:solidFill>
                  <a:schemeClr val="accent3">
                    <a:lumMod val="75000"/>
                  </a:schemeClr>
                </a:solidFill>
              </a:rPr>
              <a:t>Par sporta stundām vispārizglītojošajās skolās</a:t>
            </a:r>
          </a:p>
        </p:txBody>
      </p:sp>
      <p:sp>
        <p:nvSpPr>
          <p:cNvPr id="3" name="Content Placeholder 2"/>
          <p:cNvSpPr>
            <a:spLocks noGrp="1"/>
          </p:cNvSpPr>
          <p:nvPr>
            <p:ph idx="1"/>
          </p:nvPr>
        </p:nvSpPr>
        <p:spPr>
          <a:xfrm>
            <a:off x="467544" y="1556792"/>
            <a:ext cx="8229600" cy="4608512"/>
          </a:xfrm>
        </p:spPr>
        <p:txBody>
          <a:bodyPr>
            <a:normAutofit/>
          </a:bodyPr>
          <a:lstStyle/>
          <a:p>
            <a:pPr lvl="0" algn="just">
              <a:buFont typeface="Wingdings" pitchFamily="2" charset="2"/>
              <a:buChar char="Ø"/>
            </a:pPr>
            <a:r>
              <a:rPr lang="lv-LV" sz="1900" dirty="0" smtClean="0">
                <a:latin typeface="+mj-lt"/>
              </a:rPr>
              <a:t>Pēdējā pusgada laikā plašas diskusijas Sporta politikas pamatnostādņu 2013.-2020.gadam izstrādes darba grupā un apakšgrupās.</a:t>
            </a:r>
          </a:p>
          <a:p>
            <a:pPr lvl="0" algn="just">
              <a:buFont typeface="Wingdings" pitchFamily="2" charset="2"/>
              <a:buChar char="Ø"/>
            </a:pPr>
            <a:r>
              <a:rPr lang="lv-LV" sz="1900" dirty="0" smtClean="0">
                <a:latin typeface="+mj-lt"/>
              </a:rPr>
              <a:t>Jautājums skatīts arī </a:t>
            </a:r>
            <a:r>
              <a:rPr lang="lv-LV" sz="1900" dirty="0" smtClean="0"/>
              <a:t>Latvijas Nacionālās sporta padomes 2012.gada 14.maija sēdē</a:t>
            </a:r>
            <a:r>
              <a:rPr lang="lv-LV" sz="1900" dirty="0" smtClean="0">
                <a:latin typeface="+mj-lt"/>
              </a:rPr>
              <a:t>, kura nolēma:</a:t>
            </a:r>
          </a:p>
          <a:p>
            <a:pPr lvl="1" algn="just">
              <a:buFont typeface="Wingdings" pitchFamily="2" charset="2"/>
              <a:buChar char="Ø"/>
            </a:pPr>
            <a:r>
              <a:rPr lang="lv-LV" sz="1900" dirty="0" smtClean="0">
                <a:latin typeface="+mj-lt"/>
              </a:rPr>
              <a:t>aicināt IZM (Valsts izglītības satura centru) izvērtēt iespēju mainīt mācību priekšmeta “Sports” nosaukumu, lai tas precīzāk raksturotu šī mācību priekšmeta saturu</a:t>
            </a:r>
          </a:p>
          <a:p>
            <a:pPr lvl="1" algn="just">
              <a:buFont typeface="Wingdings" pitchFamily="2" charset="2"/>
              <a:buChar char="Ø"/>
            </a:pPr>
            <a:r>
              <a:rPr lang="lv-LV" sz="1900" dirty="0" smtClean="0">
                <a:latin typeface="+mj-lt"/>
              </a:rPr>
              <a:t>IZM, izstrādājot Sporta politikas pamatnostādņu 2013.-2020.gadam projektu, kā arī izstrādājot sniedzot priekšlikumus par citiem valsts līmeņa politikas plānošanas dokumentiem, kā vienu no prioritāri īstenojamiem pasākumiem iekļaut visa veida sporta aktivitāšu veicināšanu izglītības iestādēs un ārpus tām</a:t>
            </a:r>
          </a:p>
          <a:p>
            <a:pPr lvl="0" algn="just">
              <a:buFont typeface="Wingdings" pitchFamily="2" charset="2"/>
              <a:buChar char="Ø"/>
            </a:pPr>
            <a:endParaRPr lang="lv-LV" sz="1900" dirty="0" smtClean="0">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143000"/>
          </a:xfrm>
        </p:spPr>
        <p:txBody>
          <a:bodyPr>
            <a:normAutofit/>
          </a:bodyPr>
          <a:lstStyle/>
          <a:p>
            <a:r>
              <a:rPr lang="lv-LV" sz="2400" b="1" dirty="0" smtClean="0">
                <a:solidFill>
                  <a:schemeClr val="accent3">
                    <a:lumMod val="75000"/>
                  </a:schemeClr>
                </a:solidFill>
              </a:rPr>
              <a:t>Sporta nozares tiesiskā regulējuma pilnveidošana</a:t>
            </a:r>
            <a:endParaRPr lang="lv-LV" sz="2400" dirty="0">
              <a:solidFill>
                <a:schemeClr val="accent3">
                  <a:lumMod val="75000"/>
                </a:schemeClr>
              </a:solidFill>
            </a:endParaRPr>
          </a:p>
        </p:txBody>
      </p:sp>
      <p:sp>
        <p:nvSpPr>
          <p:cNvPr id="3" name="Content Placeholder 2"/>
          <p:cNvSpPr>
            <a:spLocks noGrp="1"/>
          </p:cNvSpPr>
          <p:nvPr>
            <p:ph idx="1"/>
          </p:nvPr>
        </p:nvSpPr>
        <p:spPr>
          <a:xfrm>
            <a:off x="467544" y="1412776"/>
            <a:ext cx="8229600" cy="4248472"/>
          </a:xfrm>
        </p:spPr>
        <p:txBody>
          <a:bodyPr>
            <a:noAutofit/>
          </a:bodyPr>
          <a:lstStyle/>
          <a:p>
            <a:pPr lvl="0" algn="just">
              <a:buNone/>
            </a:pPr>
            <a:r>
              <a:rPr lang="lv-LV" sz="1900" b="1" u="sng" dirty="0" smtClean="0">
                <a:latin typeface="+mj-lt"/>
              </a:rPr>
              <a:t>Paveiktais</a:t>
            </a:r>
            <a:r>
              <a:rPr lang="lv-LV" sz="1900" dirty="0" smtClean="0">
                <a:latin typeface="+mj-lt"/>
              </a:rPr>
              <a:t>:</a:t>
            </a:r>
          </a:p>
          <a:p>
            <a:pPr lvl="0" algn="just">
              <a:buFont typeface="Wingdings" pitchFamily="2" charset="2"/>
              <a:buChar char="Ø"/>
            </a:pPr>
            <a:r>
              <a:rPr lang="lv-LV" sz="1900" dirty="0" smtClean="0">
                <a:latin typeface="+mj-lt"/>
              </a:rPr>
              <a:t>Ar 2012.gada 1.janvāri stājušies spēkā Ministru kabineta 2011.gada 27.decembra noteikumi Nr.1036 “Kārtība, kādā valsts finansē profesionālās ievirzes sporta izglītības programmas”, ieviešot principu </a:t>
            </a:r>
            <a:r>
              <a:rPr lang="lv-LV" sz="1900" dirty="0" smtClean="0">
                <a:solidFill>
                  <a:srgbClr val="0F85F1"/>
                </a:solidFill>
                <a:latin typeface="+mj-lt"/>
              </a:rPr>
              <a:t>“nauda seko audzēknim (izglītojamam)”</a:t>
            </a:r>
            <a:r>
              <a:rPr lang="lv-LV" sz="1900" dirty="0" smtClean="0">
                <a:latin typeface="+mj-lt"/>
              </a:rPr>
              <a:t>, kas nozīmē, ka uz valsts budžeta dotāciju var pretendēt ne tikai pašvaldību dibinātās izglītības iestādes (sporta skolas), bet arī citu personu dibinātās izglītības iestādes (sporta klubi)</a:t>
            </a:r>
          </a:p>
          <a:p>
            <a:pPr lvl="0" algn="just">
              <a:buFont typeface="Wingdings" pitchFamily="2" charset="2"/>
              <a:buChar char="Ø"/>
            </a:pPr>
            <a:r>
              <a:rPr lang="lv-LV" sz="1900" dirty="0" smtClean="0"/>
              <a:t>Ministru kabineta </a:t>
            </a:r>
            <a:r>
              <a:rPr lang="lv-LV" sz="1900" dirty="0" smtClean="0">
                <a:latin typeface="+mj-lt"/>
              </a:rPr>
              <a:t>2012.gada 3.janvāra noteikumi Nr.26 “Noteikumi par kārtību, kādā piešķiramas naudas balvas par izciliem sasniegumiem sportā, un naudas balvu apmēru”</a:t>
            </a:r>
          </a:p>
          <a:p>
            <a:pPr algn="just">
              <a:buFont typeface="Wingdings" pitchFamily="2" charset="2"/>
              <a:buChar char="Ø"/>
            </a:pPr>
            <a:r>
              <a:rPr lang="lv-LV" sz="1900" dirty="0" smtClean="0">
                <a:latin typeface="+mj-lt"/>
              </a:rPr>
              <a:t>Izdarīti grozījumi </a:t>
            </a:r>
            <a:r>
              <a:rPr lang="lv-LV" sz="1900" dirty="0" smtClean="0"/>
              <a:t>Ministru kabineta </a:t>
            </a:r>
            <a:r>
              <a:rPr lang="lv-LV" sz="1900" dirty="0" smtClean="0">
                <a:latin typeface="+mj-lt"/>
              </a:rPr>
              <a:t>2009.gada 28.jūlija noteikumos Nr.819 “Kārtība, kādā valsts finansiāli nodrošina valsts izlases komandu sporta spēlēs sagatavošanos un piedalīšanos Eiropas un pasaules čempionātu un olimpisko spēļu atlases turnīros un finālsacensībās” </a:t>
            </a:r>
          </a:p>
          <a:p>
            <a:pPr lvl="0" algn="just">
              <a:buFont typeface="Wingdings" pitchFamily="2" charset="2"/>
              <a:buChar char="Ø"/>
            </a:pPr>
            <a:r>
              <a:rPr lang="lv-LV" sz="1900" dirty="0" smtClean="0">
                <a:latin typeface="+mj-lt"/>
              </a:rPr>
              <a:t>Izdarīti grozījumi likumā “Par nacionālās sporta bāzes statusu”, kā arī pieņemti un stājušies spēkā </a:t>
            </a:r>
            <a:r>
              <a:rPr lang="lv-LV" sz="1900" dirty="0" smtClean="0"/>
              <a:t>Ministru kabineta </a:t>
            </a:r>
            <a:r>
              <a:rPr lang="lv-LV" sz="1900" dirty="0" smtClean="0">
                <a:latin typeface="+mj-lt"/>
              </a:rPr>
              <a:t>2012.gada 20.marta noteikumi Nr.192 “Sporta bāzu un nacionālo sporta bāzu pārbaudes kārtība”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143000"/>
          </a:xfrm>
        </p:spPr>
        <p:txBody>
          <a:bodyPr>
            <a:normAutofit/>
          </a:bodyPr>
          <a:lstStyle/>
          <a:p>
            <a:r>
              <a:rPr lang="lv-LV" sz="2400" b="1" dirty="0" smtClean="0">
                <a:solidFill>
                  <a:schemeClr val="accent3">
                    <a:lumMod val="75000"/>
                  </a:schemeClr>
                </a:solidFill>
              </a:rPr>
              <a:t>Sporta nozares tiesiskā regulējuma pilnveidošana (2)</a:t>
            </a:r>
            <a:endParaRPr lang="lv-LV" sz="2400" dirty="0">
              <a:solidFill>
                <a:schemeClr val="accent3">
                  <a:lumMod val="75000"/>
                </a:schemeClr>
              </a:solidFill>
            </a:endParaRPr>
          </a:p>
        </p:txBody>
      </p:sp>
      <p:sp>
        <p:nvSpPr>
          <p:cNvPr id="3" name="Content Placeholder 2"/>
          <p:cNvSpPr>
            <a:spLocks noGrp="1"/>
          </p:cNvSpPr>
          <p:nvPr>
            <p:ph idx="1"/>
          </p:nvPr>
        </p:nvSpPr>
        <p:spPr>
          <a:xfrm>
            <a:off x="467544" y="1484784"/>
            <a:ext cx="8229600" cy="5184576"/>
          </a:xfrm>
        </p:spPr>
        <p:txBody>
          <a:bodyPr>
            <a:noAutofit/>
          </a:bodyPr>
          <a:lstStyle/>
          <a:p>
            <a:pPr lvl="0" algn="just">
              <a:buFont typeface="Wingdings" pitchFamily="2" charset="2"/>
              <a:buChar char="Ø"/>
            </a:pPr>
            <a:r>
              <a:rPr lang="lv-LV" sz="1900" dirty="0" smtClean="0"/>
              <a:t>Noteikta kārtība, kādā Latvijas Nacionālā sporta padome izskata un saskaņo sporta federāciju pieteikumus par pasaules un Eiropas čempionātu finālsacensību organizēšanu Latvijā</a:t>
            </a:r>
          </a:p>
          <a:p>
            <a:pPr algn="just">
              <a:buFont typeface="Wingdings" pitchFamily="2" charset="2"/>
              <a:buChar char="Ø"/>
            </a:pPr>
            <a:endParaRPr lang="lv-LV" sz="1000" dirty="0" smtClean="0"/>
          </a:p>
          <a:p>
            <a:pPr algn="just">
              <a:buNone/>
            </a:pPr>
            <a:r>
              <a:rPr lang="lv-LV" sz="1900" b="1" u="sng" dirty="0" smtClean="0"/>
              <a:t>Turpmāk plānotais</a:t>
            </a:r>
            <a:r>
              <a:rPr lang="lv-LV" sz="1900" dirty="0" smtClean="0"/>
              <a:t>:</a:t>
            </a:r>
          </a:p>
          <a:p>
            <a:pPr algn="just">
              <a:buFont typeface="Wingdings" pitchFamily="2" charset="2"/>
              <a:buChar char="Ø"/>
            </a:pPr>
            <a:r>
              <a:rPr lang="lv-LV" sz="1900" dirty="0" smtClean="0"/>
              <a:t>Izstrādāt Grozījumus Ministru kabineta 2010.gada 26.janvāra noteikumos Nr.77 “Noteikumi par sporta speciālistu sertifikācijas kārtību un sporta speciālistam noteiktajām prasībām” (plānots atteikties no D kategorijas sporta speciālista sertifikāta)</a:t>
            </a:r>
          </a:p>
          <a:p>
            <a:pPr lvl="0" algn="just">
              <a:buFont typeface="Wingdings" pitchFamily="2" charset="2"/>
              <a:buChar char="Ø"/>
            </a:pPr>
            <a:r>
              <a:rPr lang="lv-LV" sz="1900" dirty="0" smtClean="0"/>
              <a:t>Izstrādāt </a:t>
            </a:r>
            <a:r>
              <a:rPr lang="lv-LV" sz="1900" dirty="0" smtClean="0">
                <a:latin typeface="+mj-lt"/>
              </a:rPr>
              <a:t>Ministru kabineta noteikumu projektu par valsts statistikas apkopošanu sporta jomā, kurā paredzēts noteikt valsts statistikas pārskatu veidlapu paraugus sporta jomā, kā arī to iesniegšanas un aizpildīšanas kārtību (plānots atslogot pašvaldību darbu statistikas pārskatu sagatavošanas procesā)</a:t>
            </a:r>
          </a:p>
          <a:p>
            <a:pPr lvl="0" algn="just">
              <a:buFont typeface="Wingdings" pitchFamily="2" charset="2"/>
              <a:buChar char="Ø"/>
            </a:pPr>
            <a:r>
              <a:rPr lang="lv-LV" sz="1900" dirty="0" smtClean="0"/>
              <a:t>Izstrādāt </a:t>
            </a:r>
            <a:r>
              <a:rPr lang="lv-LV" sz="1900" dirty="0" smtClean="0">
                <a:latin typeface="+mj-lt"/>
              </a:rPr>
              <a:t>Grozījumus Ministru kabineta 2012.gada 3.janvāra noteikumos Nr.26 “Noteikumi par kārtību, kādā piešķiramas naudas balvas par izciliem sasniegumiem sportā, un naudas balvu apmēru”, iekļaujot tajos Pasaules Jaunatnes olimpiskās spēles</a:t>
            </a:r>
          </a:p>
          <a:p>
            <a:pPr lvl="0" algn="just">
              <a:buFont typeface="Wingdings" pitchFamily="2" charset="2"/>
              <a:buChar char="Ø"/>
            </a:pPr>
            <a:endParaRPr lang="lv-LV" sz="1900" dirty="0" smtClean="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143000"/>
          </a:xfrm>
        </p:spPr>
        <p:txBody>
          <a:bodyPr>
            <a:normAutofit/>
          </a:bodyPr>
          <a:lstStyle/>
          <a:p>
            <a:r>
              <a:rPr lang="lv-LV" sz="2400" b="1" dirty="0" smtClean="0">
                <a:solidFill>
                  <a:schemeClr val="accent3">
                    <a:lumMod val="75000"/>
                  </a:schemeClr>
                </a:solidFill>
              </a:rPr>
              <a:t>Sporta nozares tiesiskā regulējuma pilnveidošana (3)</a:t>
            </a:r>
            <a:endParaRPr lang="lv-LV" sz="2400" dirty="0">
              <a:solidFill>
                <a:schemeClr val="accent3">
                  <a:lumMod val="75000"/>
                </a:schemeClr>
              </a:solidFill>
            </a:endParaRPr>
          </a:p>
        </p:txBody>
      </p:sp>
      <p:sp>
        <p:nvSpPr>
          <p:cNvPr id="3" name="Content Placeholder 2"/>
          <p:cNvSpPr>
            <a:spLocks noGrp="1"/>
          </p:cNvSpPr>
          <p:nvPr>
            <p:ph idx="1"/>
          </p:nvPr>
        </p:nvSpPr>
        <p:spPr>
          <a:xfrm>
            <a:off x="467544" y="1484784"/>
            <a:ext cx="8229600" cy="5184576"/>
          </a:xfrm>
        </p:spPr>
        <p:txBody>
          <a:bodyPr>
            <a:normAutofit/>
          </a:bodyPr>
          <a:lstStyle/>
          <a:p>
            <a:pPr lvl="0" algn="just">
              <a:buFont typeface="Wingdings" pitchFamily="2" charset="2"/>
              <a:buChar char="Ø"/>
            </a:pPr>
            <a:r>
              <a:rPr lang="lv-LV" sz="1900" dirty="0" smtClean="0">
                <a:latin typeface="+mj-lt"/>
              </a:rPr>
              <a:t>Virzīt izskatīšanai Ministru kabineta sēdē sagatavotos Grozījumus Latvijas Nacionālās sporta padomes sastāvā, kuri paredz padomes vadības uzticēšanu Ministru prezidentam V.Dombrovskim (provizoriski – ar 2012.gada septembri)</a:t>
            </a:r>
          </a:p>
          <a:p>
            <a:pPr algn="just">
              <a:buFont typeface="Wingdings" pitchFamily="2" charset="2"/>
              <a:buChar char="Ø"/>
            </a:pPr>
            <a:r>
              <a:rPr lang="lv-LV" sz="1900" dirty="0" smtClean="0"/>
              <a:t>Lai novērstu šaubas par pašvaldību tiesībām piešķirt naudas balvas par izciliem sasniegumiem sportā, plānots [vienlaikus ar citiem grozījumiem likumā] papildināt Sporta likuma 7.panta pirmajā daļā noteiktās pašvaldību tiesības, nosakot, ka pašvaldības ir tiesīgas saistošajos noteikumos noteiktā kārtībā un apmērā piešķirt naudas balvas par izciliem sasniegumiem sportā</a:t>
            </a:r>
          </a:p>
          <a:p>
            <a:pPr lvl="0" algn="just">
              <a:buFont typeface="Wingdings" pitchFamily="2" charset="2"/>
              <a:buChar char="Ø"/>
            </a:pPr>
            <a:endParaRPr lang="lv-LV" sz="1900" dirty="0" smtClean="0">
              <a:latin typeface="+mj-lt"/>
            </a:endParaRPr>
          </a:p>
          <a:p>
            <a:pPr lvl="0" algn="just">
              <a:buFont typeface="Wingdings" pitchFamily="2" charset="2"/>
              <a:buChar char="Ø"/>
            </a:pPr>
            <a:endParaRPr lang="lv-LV" sz="1900" dirty="0" smtClean="0">
              <a:latin typeface="+mj-lt"/>
            </a:endParaRPr>
          </a:p>
          <a:p>
            <a:pPr lvl="0" algn="just">
              <a:buFont typeface="Wingdings" pitchFamily="2" charset="2"/>
              <a:buChar char="Ø"/>
            </a:pPr>
            <a:endParaRPr lang="lv-LV" sz="1900" dirty="0" smtClean="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lv-LV" sz="2400" b="1" dirty="0" smtClean="0">
                <a:solidFill>
                  <a:schemeClr val="accent3">
                    <a:lumMod val="75000"/>
                  </a:schemeClr>
                </a:solidFill>
              </a:rPr>
              <a:t>Citas aktualitātes</a:t>
            </a:r>
            <a:endParaRPr lang="lv-LV" sz="2400" dirty="0">
              <a:solidFill>
                <a:schemeClr val="accent3">
                  <a:lumMod val="75000"/>
                </a:schemeClr>
              </a:solidFill>
            </a:endParaRPr>
          </a:p>
        </p:txBody>
      </p:sp>
      <p:sp>
        <p:nvSpPr>
          <p:cNvPr id="3" name="Content Placeholder 2"/>
          <p:cNvSpPr>
            <a:spLocks noGrp="1"/>
          </p:cNvSpPr>
          <p:nvPr>
            <p:ph idx="1"/>
          </p:nvPr>
        </p:nvSpPr>
        <p:spPr>
          <a:xfrm>
            <a:off x="467544" y="1484784"/>
            <a:ext cx="8136904" cy="4392488"/>
          </a:xfrm>
        </p:spPr>
        <p:txBody>
          <a:bodyPr>
            <a:normAutofit fontScale="92500" lnSpcReduction="10000"/>
          </a:bodyPr>
          <a:lstStyle/>
          <a:p>
            <a:pPr algn="just">
              <a:buFont typeface="Wingdings" pitchFamily="2" charset="2"/>
              <a:buChar char="Ø"/>
            </a:pPr>
            <a:r>
              <a:rPr lang="lv-LV" sz="1900" dirty="0" smtClean="0">
                <a:latin typeface="+mj-lt"/>
              </a:rPr>
              <a:t>Saistībā ar zemāko pedagogu mēneša darba algas likmju paaugstināšanu no 2012.gada 1.septembra, 2012.gada valsts budžeta grozījumos tiks piešķirti papildus finanšu līdzekļi profesionālās ievirzes sporta izglītības programmu pedagogu darba samaksai un valsts sociālās apdrošināšanas obligātajām iemaksām (tiks slēgtas papildu vienošanās pie spēkā esošajiem līgumiem – </a:t>
            </a:r>
            <a:r>
              <a:rPr lang="lv-LV" sz="1900" dirty="0" smtClean="0">
                <a:solidFill>
                  <a:srgbClr val="0F85F1"/>
                </a:solidFill>
                <a:latin typeface="+mj-lt"/>
              </a:rPr>
              <a:t>t.sk. ar Ķekavas novada pašvaldību</a:t>
            </a:r>
            <a:r>
              <a:rPr lang="lv-LV" sz="1900" dirty="0" smtClean="0">
                <a:latin typeface="+mj-lt"/>
              </a:rPr>
              <a:t>)</a:t>
            </a:r>
          </a:p>
          <a:p>
            <a:pPr algn="just">
              <a:buFont typeface="Wingdings" pitchFamily="2" charset="2"/>
              <a:buChar char="Ø"/>
            </a:pPr>
            <a:r>
              <a:rPr lang="lv-LV" sz="1900" dirty="0" smtClean="0">
                <a:latin typeface="+mj-lt"/>
              </a:rPr>
              <a:t>2012.gada valsts budžeta grozījumos sporta nozarei papildus plānots piešķirt 1`357`345 latus</a:t>
            </a:r>
          </a:p>
          <a:p>
            <a:pPr lvl="0" algn="just">
              <a:buFont typeface="Wingdings" pitchFamily="2" charset="2"/>
              <a:buChar char="Ø"/>
            </a:pPr>
            <a:r>
              <a:rPr lang="lv-LV" sz="1900" dirty="0" smtClean="0">
                <a:latin typeface="+mj-lt"/>
              </a:rPr>
              <a:t>Ministru kabinetā atbalstīti Bobsleja un kamaniņu trases “Sigulda”, kā arī Murjāņu sporta ģimnāzijas rekonstrukcijas projekti, t.sk. piešķirot finansējumu 2012.gada otrajā pusgadā neatliekami veicamajiem darbiem</a:t>
            </a:r>
          </a:p>
          <a:p>
            <a:pPr lvl="0" algn="just">
              <a:buFont typeface="Wingdings" pitchFamily="2" charset="2"/>
              <a:buChar char="Ø"/>
            </a:pPr>
            <a:r>
              <a:rPr lang="lv-LV" sz="1900" dirty="0" smtClean="0">
                <a:latin typeface="+mj-lt"/>
              </a:rPr>
              <a:t>2013.gada valsts budžeta programmā 09.00.00 “Sports” būs divas jaunas apakšprogrammas:</a:t>
            </a:r>
          </a:p>
          <a:p>
            <a:pPr lvl="1" algn="just">
              <a:buFont typeface="Wingdings" pitchFamily="2" charset="2"/>
              <a:buChar char="Ø"/>
            </a:pPr>
            <a:r>
              <a:rPr lang="lv-LV" sz="1900" dirty="0" smtClean="0">
                <a:latin typeface="+mj-lt"/>
              </a:rPr>
              <a:t>Dotācija komandu sporta spēļu izlašu nodrošināšanai</a:t>
            </a:r>
          </a:p>
          <a:p>
            <a:pPr lvl="1" algn="just">
              <a:buFont typeface="Wingdings" pitchFamily="2" charset="2"/>
              <a:buChar char="Ø"/>
            </a:pPr>
            <a:r>
              <a:rPr lang="lv-LV" sz="1900" dirty="0" smtClean="0">
                <a:latin typeface="+mj-lt"/>
              </a:rPr>
              <a:t>Dotācija nacionālas nozīmes starptautisku sporta pasākumu organizēšanai Latvijā</a:t>
            </a:r>
          </a:p>
          <a:p>
            <a:pPr lvl="0" algn="just">
              <a:buFont typeface="Wingdings" pitchFamily="2" charset="2"/>
              <a:buChar char="Ø"/>
            </a:pPr>
            <a:endParaRPr lang="lv-LV" sz="1900" dirty="0" smtClean="0">
              <a:latin typeface="+mj-lt"/>
            </a:endParaRPr>
          </a:p>
          <a:p>
            <a:pPr lvl="0" algn="just">
              <a:buFont typeface="Wingdings" pitchFamily="2" charset="2"/>
              <a:buChar char="Ø"/>
            </a:pPr>
            <a:endParaRPr lang="lv-LV" sz="1900" dirty="0" smtClean="0">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2" algn="ctr">
              <a:lnSpc>
                <a:spcPct val="80000"/>
              </a:lnSpc>
              <a:buNone/>
            </a:pPr>
            <a:endParaRPr lang="lv-LV" sz="2800" i="1" dirty="0" smtClean="0"/>
          </a:p>
          <a:p>
            <a:pPr lvl="2" algn="ctr">
              <a:lnSpc>
                <a:spcPct val="80000"/>
              </a:lnSpc>
              <a:buNone/>
            </a:pPr>
            <a:endParaRPr lang="lv-LV" sz="2800" i="1" dirty="0" smtClean="0"/>
          </a:p>
          <a:p>
            <a:pPr lvl="2" algn="ctr">
              <a:lnSpc>
                <a:spcPct val="80000"/>
              </a:lnSpc>
              <a:buNone/>
            </a:pPr>
            <a:endParaRPr lang="lv-LV" sz="2800" i="1" dirty="0" smtClean="0"/>
          </a:p>
          <a:p>
            <a:pPr marL="0" lvl="2" indent="0" algn="ctr">
              <a:lnSpc>
                <a:spcPct val="80000"/>
              </a:lnSpc>
              <a:buNone/>
            </a:pPr>
            <a:r>
              <a:rPr lang="lv-LV" sz="2800" b="1" i="1" dirty="0" smtClean="0">
                <a:solidFill>
                  <a:srgbClr val="0F85F1"/>
                </a:solidFill>
              </a:rPr>
              <a:t>Sporta politikas izstrāde nav individuāls darbs, tas ir komandas darbs.</a:t>
            </a:r>
          </a:p>
          <a:p>
            <a:pPr marL="0" lvl="2" indent="0" algn="ctr">
              <a:lnSpc>
                <a:spcPct val="80000"/>
              </a:lnSpc>
              <a:buNone/>
            </a:pPr>
            <a:endParaRPr lang="lv-LV" sz="2800" b="1" i="1" dirty="0" smtClean="0">
              <a:solidFill>
                <a:srgbClr val="0F85F1"/>
              </a:solidFill>
            </a:endParaRPr>
          </a:p>
          <a:p>
            <a:pPr marL="0" lvl="2" indent="0" algn="ctr">
              <a:lnSpc>
                <a:spcPct val="80000"/>
              </a:lnSpc>
              <a:buNone/>
            </a:pPr>
            <a:r>
              <a:rPr lang="lv-LV" sz="2800" b="1" i="1" dirty="0" smtClean="0">
                <a:solidFill>
                  <a:srgbClr val="0F85F1"/>
                </a:solidFill>
              </a:rPr>
              <a:t>Komanda = visa sabiedrība! Arī Jūs!</a:t>
            </a:r>
          </a:p>
          <a:p>
            <a:endParaRPr lang="lv-LV"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143000"/>
          </a:xfrm>
        </p:spPr>
        <p:txBody>
          <a:bodyPr>
            <a:normAutofit/>
          </a:bodyPr>
          <a:lstStyle/>
          <a:p>
            <a:r>
              <a:rPr lang="lv-LV" sz="2400" b="1" dirty="0" smtClean="0">
                <a:solidFill>
                  <a:schemeClr val="accent3">
                    <a:lumMod val="75000"/>
                  </a:schemeClr>
                </a:solidFill>
              </a:rPr>
              <a:t>Sporta nozares tiesiskais regulējums un</a:t>
            </a:r>
            <a:br>
              <a:rPr lang="lv-LV" sz="2400" b="1" dirty="0" smtClean="0">
                <a:solidFill>
                  <a:schemeClr val="accent3">
                    <a:lumMod val="75000"/>
                  </a:schemeClr>
                </a:solidFill>
              </a:rPr>
            </a:br>
            <a:r>
              <a:rPr lang="lv-LV" sz="2400" b="1" dirty="0" smtClean="0">
                <a:solidFill>
                  <a:schemeClr val="accent3">
                    <a:lumMod val="75000"/>
                  </a:schemeClr>
                </a:solidFill>
              </a:rPr>
              <a:t>politikas plānošanas dokumenti</a:t>
            </a:r>
            <a:endParaRPr lang="lv-LV" sz="2400" dirty="0">
              <a:solidFill>
                <a:schemeClr val="accent3">
                  <a:lumMod val="75000"/>
                </a:schemeClr>
              </a:solidFill>
            </a:endParaRPr>
          </a:p>
        </p:txBody>
      </p:sp>
      <p:sp>
        <p:nvSpPr>
          <p:cNvPr id="3" name="Content Placeholder 2"/>
          <p:cNvSpPr>
            <a:spLocks noGrp="1"/>
          </p:cNvSpPr>
          <p:nvPr>
            <p:ph idx="1"/>
          </p:nvPr>
        </p:nvSpPr>
        <p:spPr>
          <a:xfrm>
            <a:off x="539552" y="1556792"/>
            <a:ext cx="8229600" cy="4248472"/>
          </a:xfrm>
        </p:spPr>
        <p:txBody>
          <a:bodyPr>
            <a:noAutofit/>
          </a:bodyPr>
          <a:lstStyle/>
          <a:p>
            <a:pPr lvl="0" algn="just">
              <a:buFont typeface="Wingdings" pitchFamily="2" charset="2"/>
              <a:buChar char="Ø"/>
            </a:pPr>
            <a:r>
              <a:rPr lang="lv-LV" sz="1900" b="1" u="sng" dirty="0" smtClean="0"/>
              <a:t>Sporta likums</a:t>
            </a:r>
            <a:r>
              <a:rPr lang="lv-LV" sz="1900" u="sng" dirty="0" smtClean="0"/>
              <a:t> (un uz tā pamata izdotie 9 Ministru kabineta noteikumi)</a:t>
            </a:r>
            <a:endParaRPr lang="lv-LV" sz="1900" b="1" u="sng" dirty="0" smtClean="0"/>
          </a:p>
          <a:p>
            <a:pPr lvl="0" algn="just">
              <a:buNone/>
            </a:pPr>
            <a:r>
              <a:rPr lang="lv-LV" sz="1900" dirty="0" smtClean="0"/>
              <a:t>	</a:t>
            </a:r>
            <a:r>
              <a:rPr lang="lv-LV" sz="1900" i="1" dirty="0" smtClean="0"/>
              <a:t>Nosaka sporta organizēšanas un attīstības vispārīgos un tiesiskos pamatus, sporta organizāciju, valsts un pašvaldību institūciju savstarpējās attiecības un pamatuzdevumus sporta attīstībā un sporta finansēšanas pamatus, kā arī principus, kas ievērojami, iesaistoties starptautiskajā sporta kustībā</a:t>
            </a:r>
          </a:p>
          <a:p>
            <a:pPr lvl="0" algn="just">
              <a:buFont typeface="Wingdings" pitchFamily="2" charset="2"/>
              <a:buChar char="Ø"/>
            </a:pPr>
            <a:endParaRPr lang="lv-LV" sz="800" dirty="0" smtClean="0"/>
          </a:p>
          <a:p>
            <a:pPr lvl="0" algn="just">
              <a:buFont typeface="Wingdings" pitchFamily="2" charset="2"/>
              <a:buChar char="Ø"/>
            </a:pPr>
            <a:r>
              <a:rPr lang="lv-LV" sz="1900" b="1" u="sng" dirty="0" smtClean="0"/>
              <a:t>Citi ārējie tiesību akti</a:t>
            </a:r>
            <a:r>
              <a:rPr lang="lv-LV" sz="1900" b="1" dirty="0" smtClean="0"/>
              <a:t> </a:t>
            </a:r>
            <a:r>
              <a:rPr lang="lv-LV" sz="1900" dirty="0" smtClean="0"/>
              <a:t>(likums “Par nacionālās sporta bāzes statusu”, Ieroču un speciālo līdzekļu aprites likums, Izglītības likums, Profesionālās izglītības likums, likums “Par pašvaldībām”, Publisku izklaides un svētku pasākumu drošības likums u.c.)</a:t>
            </a:r>
          </a:p>
          <a:p>
            <a:pPr lvl="0" algn="just">
              <a:buFont typeface="Wingdings" pitchFamily="2" charset="2"/>
              <a:buChar char="Ø"/>
            </a:pPr>
            <a:endParaRPr lang="lv-LV" sz="800" b="1" dirty="0" smtClean="0"/>
          </a:p>
          <a:p>
            <a:pPr lvl="0" algn="just">
              <a:buFont typeface="Wingdings" pitchFamily="2" charset="2"/>
              <a:buChar char="Ø"/>
            </a:pPr>
            <a:r>
              <a:rPr lang="lv-LV" sz="1900" b="1" u="sng" dirty="0" smtClean="0"/>
              <a:t>Sporta politikas pamatnostādnes 2004. – 2012.gadam</a:t>
            </a:r>
          </a:p>
          <a:p>
            <a:pPr marL="452438" lvl="1" indent="4763" algn="just">
              <a:buNone/>
            </a:pPr>
            <a:r>
              <a:rPr lang="lv-LV" sz="1900" i="1" dirty="0" smtClean="0"/>
              <a:t>Nosaka sporta politikas galvenos principus, mērķi, apakšmērķus, prioritātes, vēlamos rezultātus un rīcības virzienus to sasniegšanai</a:t>
            </a:r>
          </a:p>
          <a:p>
            <a:pPr lvl="1" algn="just">
              <a:buFont typeface="Wingdings" pitchFamily="2" charset="2"/>
              <a:buChar char="Ø"/>
            </a:pPr>
            <a:endParaRPr lang="lv-LV" sz="800" dirty="0" smtClean="0"/>
          </a:p>
          <a:p>
            <a:pPr lvl="0" algn="just">
              <a:buFont typeface="Wingdings" pitchFamily="2" charset="2"/>
              <a:buChar char="Ø"/>
            </a:pPr>
            <a:r>
              <a:rPr lang="lv-LV" sz="1900" b="1" u="sng" dirty="0" smtClean="0"/>
              <a:t>Nacionālā sporta attīstības programma 2006. – 2012.gadam</a:t>
            </a:r>
          </a:p>
          <a:p>
            <a:pPr marL="454025" lvl="1" indent="-1588" algn="just">
              <a:buNone/>
            </a:pPr>
            <a:r>
              <a:rPr lang="lv-LV" sz="1900" i="1" dirty="0" smtClean="0"/>
              <a:t>Izstrādāta Sporta politikas pamatnostādņu 2004. – 2012.gadam īstenošanai</a:t>
            </a:r>
            <a:endParaRPr lang="en-US" sz="1900" i="1" dirty="0" smtClean="0">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348880"/>
            <a:ext cx="7772400" cy="1896240"/>
          </a:xfrm>
        </p:spPr>
        <p:txBody>
          <a:bodyPr/>
          <a:lstStyle/>
          <a:p>
            <a:pPr algn="ctr"/>
            <a:r>
              <a:rPr lang="lv-LV" sz="4400" dirty="0" smtClean="0"/>
              <a:t>Paldies par uzmanību!</a:t>
            </a:r>
            <a:endParaRPr lang="lv-LV" sz="4400" dirty="0"/>
          </a:p>
        </p:txBody>
      </p:sp>
      <p:sp>
        <p:nvSpPr>
          <p:cNvPr id="3" name="Text Placeholder 2"/>
          <p:cNvSpPr>
            <a:spLocks noGrp="1"/>
          </p:cNvSpPr>
          <p:nvPr>
            <p:ph type="body" idx="1"/>
          </p:nvPr>
        </p:nvSpPr>
        <p:spPr>
          <a:xfrm>
            <a:off x="611560" y="4221088"/>
            <a:ext cx="7772400" cy="1509712"/>
          </a:xfrm>
        </p:spPr>
        <p:txBody>
          <a:bodyPr>
            <a:normAutofit/>
          </a:bodyPr>
          <a:lstStyle/>
          <a:p>
            <a:pPr algn="ctr"/>
            <a:r>
              <a:rPr lang="lv-LV" sz="2000" smtClean="0">
                <a:latin typeface="+mj-lt"/>
                <a:sym typeface="Wingdings" pitchFamily="2" charset="2"/>
              </a:rPr>
              <a:t> T</a:t>
            </a:r>
            <a:r>
              <a:rPr lang="lv-LV" sz="2000" smtClean="0">
                <a:latin typeface="+mj-lt"/>
              </a:rPr>
              <a:t>el</a:t>
            </a:r>
            <a:r>
              <a:rPr lang="lv-LV" sz="2000" dirty="0" smtClean="0">
                <a:latin typeface="+mj-lt"/>
              </a:rPr>
              <a:t>: +(371) 67047935, </a:t>
            </a:r>
            <a:r>
              <a:rPr lang="lv-LV" sz="2000" dirty="0" smtClean="0">
                <a:latin typeface="+mj-lt"/>
                <a:sym typeface="Wingdings" pitchFamily="2" charset="2"/>
              </a:rPr>
              <a:t></a:t>
            </a:r>
            <a:r>
              <a:rPr lang="lv-LV" sz="2000" dirty="0" smtClean="0">
                <a:latin typeface="+mj-lt"/>
              </a:rPr>
              <a:t> Fax: +(371) 67047777</a:t>
            </a:r>
          </a:p>
          <a:p>
            <a:pPr algn="ctr"/>
            <a:r>
              <a:rPr lang="lv-LV" sz="2000" dirty="0" smtClean="0">
                <a:latin typeface="+mj-lt"/>
                <a:sym typeface="Wingdings" pitchFamily="2" charset="2"/>
              </a:rPr>
              <a:t> edgars.severs</a:t>
            </a:r>
            <a:r>
              <a:rPr lang="lv-LV" sz="2000" dirty="0" smtClean="0">
                <a:latin typeface="+mj-lt"/>
              </a:rPr>
              <a:t>@izm.gov.lv</a:t>
            </a:r>
          </a:p>
          <a:p>
            <a:pPr algn="ctr"/>
            <a:r>
              <a:rPr lang="lv-LV" sz="2000" dirty="0" smtClean="0">
                <a:latin typeface="+mj-lt"/>
                <a:sym typeface="Wingdings" pitchFamily="2" charset="2"/>
              </a:rPr>
              <a:t></a:t>
            </a:r>
            <a:r>
              <a:rPr lang="lv-LV" sz="2000" dirty="0" smtClean="0">
                <a:latin typeface="+mj-lt"/>
              </a:rPr>
              <a:t> Vaļņu iela 2, Rīga, LV-1050, Latvija </a:t>
            </a:r>
          </a:p>
          <a:p>
            <a:pPr algn="ctr"/>
            <a:r>
              <a:rPr lang="lv-LV" sz="2000" dirty="0" smtClean="0">
                <a:latin typeface="+mj-lt"/>
                <a:sym typeface="Wingdings" pitchFamily="2" charset="2"/>
              </a:rPr>
              <a:t> </a:t>
            </a:r>
            <a:r>
              <a:rPr lang="lv-LV" sz="2000" dirty="0" smtClean="0">
                <a:latin typeface="+mj-lt"/>
              </a:rPr>
              <a:t>http://www.izm.gov.lv/ </a:t>
            </a:r>
          </a:p>
          <a:p>
            <a:pPr algn="r"/>
            <a:endParaRPr lang="lv-LV" sz="2000" dirty="0">
              <a:latin typeface="+mj-lt"/>
            </a:endParaRPr>
          </a:p>
        </p:txBody>
      </p:sp>
      <p:pic>
        <p:nvPicPr>
          <p:cNvPr id="6" name="Picture 2"/>
          <p:cNvPicPr>
            <a:picLocks noChangeAspect="1" noChangeArrowheads="1"/>
          </p:cNvPicPr>
          <p:nvPr/>
        </p:nvPicPr>
        <p:blipFill>
          <a:blip r:embed="rId2" cstate="print"/>
          <a:srcRect/>
          <a:stretch>
            <a:fillRect/>
          </a:stretch>
        </p:blipFill>
        <p:spPr bwMode="auto">
          <a:xfrm>
            <a:off x="107504" y="1124744"/>
            <a:ext cx="1486231" cy="1204044"/>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normAutofit/>
          </a:bodyPr>
          <a:lstStyle/>
          <a:p>
            <a:r>
              <a:rPr lang="lv-LV" sz="2400" b="1" dirty="0" smtClean="0">
                <a:solidFill>
                  <a:schemeClr val="accent3">
                    <a:lumMod val="75000"/>
                  </a:schemeClr>
                </a:solidFill>
              </a:rPr>
              <a:t>Sporta politikas mērķis un apakšmērķi</a:t>
            </a:r>
            <a:endParaRPr lang="lv-LV" sz="2400" dirty="0">
              <a:solidFill>
                <a:schemeClr val="accent3">
                  <a:lumMod val="75000"/>
                </a:schemeClr>
              </a:solidFill>
            </a:endParaRPr>
          </a:p>
        </p:txBody>
      </p:sp>
      <p:sp>
        <p:nvSpPr>
          <p:cNvPr id="3" name="Content Placeholder 2"/>
          <p:cNvSpPr>
            <a:spLocks noGrp="1"/>
          </p:cNvSpPr>
          <p:nvPr>
            <p:ph idx="1"/>
          </p:nvPr>
        </p:nvSpPr>
        <p:spPr>
          <a:xfrm>
            <a:off x="467544" y="1700808"/>
            <a:ext cx="8229600" cy="4248472"/>
          </a:xfrm>
        </p:spPr>
        <p:txBody>
          <a:bodyPr>
            <a:noAutofit/>
          </a:bodyPr>
          <a:lstStyle/>
          <a:p>
            <a:pPr algn="just">
              <a:lnSpc>
                <a:spcPct val="80000"/>
              </a:lnSpc>
              <a:buFont typeface="Wingdings" pitchFamily="2" charset="2"/>
              <a:buChar char="Ø"/>
            </a:pPr>
            <a:r>
              <a:rPr lang="lv-LV" sz="1900" b="1" u="sng" dirty="0" smtClean="0"/>
              <a:t>Mērķis</a:t>
            </a:r>
            <a:r>
              <a:rPr lang="lv-LV" sz="1900" dirty="0" smtClean="0"/>
              <a:t>: radīt apstākļus veselas, fiziski un garīgi attīstītas personības veidošanai</a:t>
            </a:r>
          </a:p>
          <a:p>
            <a:pPr algn="just">
              <a:lnSpc>
                <a:spcPct val="80000"/>
              </a:lnSpc>
              <a:buFont typeface="Wingdings" pitchFamily="2" charset="2"/>
              <a:buChar char="Ø"/>
            </a:pPr>
            <a:endParaRPr lang="lv-LV" sz="1900" dirty="0" smtClean="0"/>
          </a:p>
          <a:p>
            <a:pPr algn="just">
              <a:lnSpc>
                <a:spcPct val="80000"/>
              </a:lnSpc>
              <a:buFont typeface="Wingdings" pitchFamily="2" charset="2"/>
              <a:buChar char="Ø"/>
            </a:pPr>
            <a:r>
              <a:rPr lang="lv-LV" sz="1900" b="1" u="sng" dirty="0" smtClean="0"/>
              <a:t>Apakšmērķi</a:t>
            </a:r>
            <a:r>
              <a:rPr lang="lv-LV" sz="1900" dirty="0" smtClean="0"/>
              <a:t>:</a:t>
            </a:r>
          </a:p>
          <a:p>
            <a:pPr lvl="1" algn="just">
              <a:lnSpc>
                <a:spcPct val="80000"/>
              </a:lnSpc>
              <a:buFont typeface="Wingdings" pitchFamily="2" charset="2"/>
              <a:buChar char="Ø"/>
            </a:pPr>
            <a:r>
              <a:rPr lang="lv-LV" sz="1900" dirty="0" smtClean="0"/>
              <a:t>nodrošināt, lai katram cilvēkam būtu iespējas nodarboties ar sportu (</a:t>
            </a:r>
            <a:r>
              <a:rPr lang="lv-LV" sz="1900" b="1" dirty="0" smtClean="0">
                <a:solidFill>
                  <a:schemeClr val="hlink"/>
                </a:solidFill>
              </a:rPr>
              <a:t>Sports visiem</a:t>
            </a:r>
            <a:r>
              <a:rPr lang="lv-LV" sz="1900" dirty="0" smtClean="0"/>
              <a:t>)</a:t>
            </a:r>
          </a:p>
          <a:p>
            <a:pPr lvl="1" algn="just">
              <a:lnSpc>
                <a:spcPct val="80000"/>
              </a:lnSpc>
              <a:buFont typeface="Wingdings" pitchFamily="2" charset="2"/>
              <a:buChar char="Ø"/>
            </a:pPr>
            <a:r>
              <a:rPr lang="lv-LV" sz="1900" dirty="0" smtClean="0"/>
              <a:t>nodrošināt, lai katrs bērns un jaunietis varētu nodarboties ar sportu, nosakot valsts atbildību par bērnu un jauniešu fizisko izglītību, sekmējot jauno sportistu meistarības pilnveidi un nodrošinot visa veida resursu plānošanu un izmantošanu bērnu un jauniešu sportam (</a:t>
            </a:r>
            <a:r>
              <a:rPr lang="lv-LV" sz="1900" b="1" dirty="0" smtClean="0">
                <a:solidFill>
                  <a:schemeClr val="hlink"/>
                </a:solidFill>
              </a:rPr>
              <a:t>Bērnu un jauniešu sports</a:t>
            </a:r>
            <a:r>
              <a:rPr lang="lv-LV" sz="1900" dirty="0" smtClean="0"/>
              <a:t>)</a:t>
            </a:r>
          </a:p>
          <a:p>
            <a:pPr lvl="1" algn="just">
              <a:lnSpc>
                <a:spcPct val="80000"/>
              </a:lnSpc>
              <a:buFont typeface="Wingdings" pitchFamily="2" charset="2"/>
              <a:buChar char="Ø"/>
            </a:pPr>
            <a:r>
              <a:rPr lang="lv-LV" sz="1900" dirty="0" smtClean="0"/>
              <a:t>nodrošināt, lai talantīgie sportisti un nacionālo izlašu komandas (t.sk. sporta spēļu komandas) varētu sagatavoties un startēt olimpiskajās spēlēs, pasaules un Eiropas čempionātos (sporta spēļu atlases un finālturnīros)  (</a:t>
            </a:r>
            <a:r>
              <a:rPr lang="lv-LV" sz="1900" b="1" dirty="0" smtClean="0">
                <a:solidFill>
                  <a:schemeClr val="hlink"/>
                </a:solidFill>
              </a:rPr>
              <a:t>Augstu sasniegumu sports</a:t>
            </a:r>
            <a:r>
              <a:rPr lang="lv-LV" sz="1900" dirty="0" smtClean="0"/>
              <a:t>)</a:t>
            </a:r>
          </a:p>
          <a:p>
            <a:pPr lvl="1" algn="just">
              <a:lnSpc>
                <a:spcPct val="80000"/>
              </a:lnSpc>
              <a:buFont typeface="Wingdings" pitchFamily="2" charset="2"/>
              <a:buChar char="Ø"/>
            </a:pPr>
            <a:r>
              <a:rPr lang="lv-LV" sz="1900" dirty="0" smtClean="0"/>
              <a:t>nodrošināt, lai cilvēki ar invaliditāti varētu nodarboties ar sportu atbilstoši viņu vēlmēm un spējām iesaistīties pielāgotās sporta aktivitātēs (</a:t>
            </a:r>
            <a:r>
              <a:rPr lang="lv-LV" sz="1900" b="1" dirty="0" smtClean="0">
                <a:solidFill>
                  <a:schemeClr val="hlink"/>
                </a:solidFill>
              </a:rPr>
              <a:t>Sports cilvēkiem ar invaliditāti</a:t>
            </a:r>
            <a:r>
              <a:rPr lang="lv-LV" sz="1900" dirty="0" smtClean="0"/>
              <a:t>)</a:t>
            </a:r>
          </a:p>
          <a:p>
            <a:pPr lvl="1" algn="just">
              <a:lnSpc>
                <a:spcPct val="80000"/>
              </a:lnSpc>
              <a:buFont typeface="Wingdings" pitchFamily="2" charset="2"/>
              <a:buChar char="Ø"/>
            </a:pPr>
            <a:r>
              <a:rPr lang="lv-LV" sz="1900" dirty="0" smtClean="0"/>
              <a:t>caurviju apakšmērķis – </a:t>
            </a:r>
            <a:r>
              <a:rPr lang="lv-LV" sz="1900" b="1" dirty="0" smtClean="0">
                <a:solidFill>
                  <a:schemeClr val="hlink"/>
                </a:solidFill>
              </a:rPr>
              <a:t>Sporta bāzes</a:t>
            </a:r>
            <a:endParaRPr lang="lv-LV" sz="19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0"/>
            <a:ext cx="8229600" cy="1143000"/>
          </a:xfrm>
        </p:spPr>
        <p:txBody>
          <a:bodyPr>
            <a:normAutofit/>
          </a:bodyPr>
          <a:lstStyle/>
          <a:p>
            <a:r>
              <a:rPr lang="lv-LV" sz="2400" b="1" dirty="0" smtClean="0">
                <a:solidFill>
                  <a:schemeClr val="accent3">
                    <a:lumMod val="75000"/>
                  </a:schemeClr>
                </a:solidFill>
              </a:rPr>
              <a:t>Latvijas sporta organizatoriskā pārvaldes struktūra</a:t>
            </a:r>
            <a:endParaRPr lang="lv-LV" sz="2400" dirty="0"/>
          </a:p>
        </p:txBody>
      </p:sp>
      <p:sp>
        <p:nvSpPr>
          <p:cNvPr id="3" name="Content Placeholder 2"/>
          <p:cNvSpPr>
            <a:spLocks noGrp="1"/>
          </p:cNvSpPr>
          <p:nvPr>
            <p:ph idx="1"/>
          </p:nvPr>
        </p:nvSpPr>
        <p:spPr/>
        <p:txBody>
          <a:bodyPr/>
          <a:lstStyle/>
          <a:p>
            <a:endParaRPr lang="lv-LV" dirty="0"/>
          </a:p>
        </p:txBody>
      </p:sp>
      <p:pic>
        <p:nvPicPr>
          <p:cNvPr id="1026" name="Picture 2" descr="D:\EDGARAM\2012_Sporta_struktura_bez_JP.jpg"/>
          <p:cNvPicPr>
            <a:picLocks noChangeAspect="1" noChangeArrowheads="1"/>
          </p:cNvPicPr>
          <p:nvPr/>
        </p:nvPicPr>
        <p:blipFill>
          <a:blip r:embed="rId2" cstate="print"/>
          <a:srcRect/>
          <a:stretch>
            <a:fillRect/>
          </a:stretch>
        </p:blipFill>
        <p:spPr bwMode="auto">
          <a:xfrm>
            <a:off x="467544" y="1268760"/>
            <a:ext cx="8280920" cy="5475311"/>
          </a:xfrm>
          <a:prstGeom prst="rect">
            <a:avLst/>
          </a:prstGeom>
          <a:noFill/>
        </p:spPr>
      </p:pic>
      <p:sp>
        <p:nvSpPr>
          <p:cNvPr id="5" name="TextBox 4"/>
          <p:cNvSpPr txBox="1"/>
          <p:nvPr/>
        </p:nvSpPr>
        <p:spPr>
          <a:xfrm>
            <a:off x="3491880" y="2060848"/>
            <a:ext cx="2376264" cy="438582"/>
          </a:xfrm>
          <a:prstGeom prst="rect">
            <a:avLst/>
          </a:prstGeom>
          <a:solidFill>
            <a:srgbClr val="1EA1E2"/>
          </a:solidFill>
          <a:ln w="19050">
            <a:solidFill>
              <a:schemeClr val="tx1"/>
            </a:solidFill>
          </a:ln>
        </p:spPr>
        <p:txBody>
          <a:bodyPr wrap="square" rtlCol="0">
            <a:spAutoFit/>
          </a:bodyPr>
          <a:lstStyle/>
          <a:p>
            <a:pPr algn="ctr"/>
            <a:r>
              <a:rPr lang="lv-LV" sz="750" b="1" dirty="0" smtClean="0"/>
              <a:t>Izglītības un zinātnes ministrija</a:t>
            </a:r>
          </a:p>
          <a:p>
            <a:pPr algn="ctr"/>
            <a:r>
              <a:rPr lang="lv-LV" sz="750" b="1" dirty="0" smtClean="0"/>
              <a:t>SPORTA UN JAUNATNES DEPARTAMENTS</a:t>
            </a:r>
          </a:p>
          <a:p>
            <a:pPr algn="ctr"/>
            <a:r>
              <a:rPr lang="lv-LV" sz="750" dirty="0" smtClean="0"/>
              <a:t>(valsts sekretāra vietniece– departamenta direktore)</a:t>
            </a:r>
            <a:endParaRPr lang="lv-LV" sz="75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0"/>
            <a:ext cx="8229600" cy="1143000"/>
          </a:xfrm>
        </p:spPr>
        <p:txBody>
          <a:bodyPr>
            <a:normAutofit/>
          </a:bodyPr>
          <a:lstStyle/>
          <a:p>
            <a:r>
              <a:rPr lang="lv-LV" sz="2400" b="1" dirty="0" smtClean="0">
                <a:solidFill>
                  <a:schemeClr val="accent3">
                    <a:lumMod val="75000"/>
                  </a:schemeClr>
                </a:solidFill>
              </a:rPr>
              <a:t>Valsts un pašvaldību kompetences sadalījums sportā</a:t>
            </a:r>
            <a:endParaRPr lang="lv-LV" sz="2400" dirty="0">
              <a:solidFill>
                <a:schemeClr val="accent3">
                  <a:lumMod val="75000"/>
                </a:schemeClr>
              </a:solidFill>
            </a:endParaRPr>
          </a:p>
        </p:txBody>
      </p:sp>
      <p:sp>
        <p:nvSpPr>
          <p:cNvPr id="3" name="Content Placeholder 2"/>
          <p:cNvSpPr>
            <a:spLocks noGrp="1"/>
          </p:cNvSpPr>
          <p:nvPr>
            <p:ph idx="1"/>
          </p:nvPr>
        </p:nvSpPr>
        <p:spPr>
          <a:xfrm>
            <a:off x="539552" y="1628800"/>
            <a:ext cx="8229600" cy="4248472"/>
          </a:xfrm>
        </p:spPr>
        <p:txBody>
          <a:bodyPr>
            <a:noAutofit/>
          </a:bodyPr>
          <a:lstStyle/>
          <a:p>
            <a:pPr lvl="0" algn="just">
              <a:buNone/>
            </a:pPr>
            <a:r>
              <a:rPr lang="lv-LV" sz="1900" b="1" u="sng" dirty="0" smtClean="0"/>
              <a:t>Valsts līmenis:</a:t>
            </a:r>
          </a:p>
          <a:p>
            <a:pPr lvl="0" algn="just">
              <a:buNone/>
            </a:pPr>
            <a:endParaRPr lang="lv-LV" sz="800" b="1" dirty="0" smtClean="0"/>
          </a:p>
          <a:p>
            <a:pPr lvl="0" algn="just">
              <a:buFont typeface="Wingdings" pitchFamily="2" charset="2"/>
              <a:buChar char="Ø"/>
            </a:pPr>
            <a:r>
              <a:rPr lang="lv-LV" sz="1900" dirty="0" smtClean="0"/>
              <a:t>sporta politikas (t.sk. sporta nozares attīstības stratēģijas) izstrāde</a:t>
            </a:r>
          </a:p>
          <a:p>
            <a:pPr lvl="0" algn="just">
              <a:buFont typeface="Wingdings" pitchFamily="2" charset="2"/>
              <a:buChar char="Ø"/>
            </a:pPr>
            <a:endParaRPr lang="lv-LV" sz="800" dirty="0" smtClean="0"/>
          </a:p>
          <a:p>
            <a:pPr lvl="0" algn="just">
              <a:buFont typeface="Wingdings" pitchFamily="2" charset="2"/>
              <a:buChar char="Ø"/>
            </a:pPr>
            <a:r>
              <a:rPr lang="lv-LV" sz="1900" dirty="0" smtClean="0"/>
              <a:t>sporta nozares tiesiskā regulējuma izstrāde</a:t>
            </a:r>
          </a:p>
          <a:p>
            <a:pPr lvl="0" algn="just">
              <a:buFont typeface="Wingdings" pitchFamily="2" charset="2"/>
              <a:buChar char="Ø"/>
            </a:pPr>
            <a:endParaRPr lang="lv-LV" sz="800" dirty="0" smtClean="0"/>
          </a:p>
          <a:p>
            <a:pPr lvl="0" algn="just">
              <a:buFont typeface="Wingdings" pitchFamily="2" charset="2"/>
              <a:buChar char="Ø"/>
            </a:pPr>
            <a:r>
              <a:rPr lang="lv-LV" sz="1900" dirty="0" smtClean="0"/>
              <a:t>sporta politikas īstenošanas organizēšana un koordinēšana (ciešā sadarbībā ar nevalstiskajām sporta organizācijām un pašvaldībām)</a:t>
            </a:r>
          </a:p>
          <a:p>
            <a:pPr lvl="0" algn="just">
              <a:buFont typeface="Wingdings" pitchFamily="2" charset="2"/>
              <a:buChar char="Ø"/>
            </a:pPr>
            <a:endParaRPr lang="lv-LV" sz="800" dirty="0" smtClean="0"/>
          </a:p>
          <a:p>
            <a:pPr lvl="0" algn="just">
              <a:buFont typeface="Wingdings" pitchFamily="2" charset="2"/>
              <a:buChar char="Ø"/>
            </a:pPr>
            <a:r>
              <a:rPr lang="lv-LV" sz="1900" dirty="0" smtClean="0"/>
              <a:t>stabila sporta nozares finansēšanas modeļa izstrāde un ieviešana</a:t>
            </a:r>
          </a:p>
          <a:p>
            <a:pPr lvl="0" algn="just">
              <a:buFont typeface="Wingdings" pitchFamily="2" charset="2"/>
              <a:buChar char="Ø"/>
            </a:pPr>
            <a:endParaRPr lang="lv-LV" sz="800" dirty="0" smtClean="0"/>
          </a:p>
          <a:p>
            <a:pPr lvl="0" algn="just">
              <a:buFont typeface="Wingdings" pitchFamily="2" charset="2"/>
              <a:buChar char="Ø"/>
            </a:pPr>
            <a:r>
              <a:rPr lang="lv-LV" sz="1900" dirty="0" smtClean="0"/>
              <a:t>starptautisko saistību sporta nozarē izpildes nodrošināšana (t.sk. cīņa pret dopingu sportā)</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980728"/>
            <a:ext cx="8229600" cy="4248472"/>
          </a:xfrm>
        </p:spPr>
        <p:txBody>
          <a:bodyPr>
            <a:noAutofit/>
          </a:bodyPr>
          <a:lstStyle/>
          <a:p>
            <a:pPr lvl="0" algn="just">
              <a:buNone/>
            </a:pPr>
            <a:r>
              <a:rPr lang="lv-LV" sz="2000" b="1" u="sng" dirty="0" smtClean="0"/>
              <a:t>Pašvaldību līmenis:</a:t>
            </a:r>
          </a:p>
          <a:p>
            <a:pPr lvl="0" algn="just">
              <a:buNone/>
            </a:pPr>
            <a:endParaRPr lang="lv-LV" sz="400" b="1" u="sng" dirty="0" smtClean="0"/>
          </a:p>
          <a:p>
            <a:pPr marL="355600" lvl="0" indent="-355600" algn="just">
              <a:buFont typeface="Wingdings" pitchFamily="2" charset="2"/>
              <a:buChar char="Ø"/>
            </a:pPr>
            <a:r>
              <a:rPr lang="lv-LV" sz="2000" dirty="0" smtClean="0"/>
              <a:t>No 2009.gada 1.jūlija </a:t>
            </a:r>
            <a:r>
              <a:rPr lang="lv-LV" sz="2000" dirty="0" smtClean="0">
                <a:solidFill>
                  <a:srgbClr val="FF0000"/>
                </a:solidFill>
              </a:rPr>
              <a:t>sporta veicināšana ir pašvaldību </a:t>
            </a:r>
            <a:r>
              <a:rPr lang="lv-LV" sz="2000" u="sng" dirty="0" smtClean="0">
                <a:solidFill>
                  <a:srgbClr val="FF0000"/>
                </a:solidFill>
              </a:rPr>
              <a:t>autonomā funkcija </a:t>
            </a:r>
            <a:r>
              <a:rPr lang="lv-LV" sz="1700" dirty="0" smtClean="0"/>
              <a:t>(saskaņā ar likuma „Par pašvaldībām” 15.panta pirmās daļas 6.punktu)</a:t>
            </a:r>
            <a:endParaRPr lang="lv-LV" sz="2000" dirty="0" smtClean="0"/>
          </a:p>
          <a:p>
            <a:pPr marL="355600" lvl="0" indent="-355600" algn="just">
              <a:buFont typeface="Wingdings" pitchFamily="2" charset="2"/>
              <a:buChar char="Ø"/>
            </a:pPr>
            <a:endParaRPr lang="lv-LV" sz="400" b="1" i="1" dirty="0" smtClean="0"/>
          </a:p>
          <a:p>
            <a:pPr marL="355600" lvl="0" indent="-355600" algn="just">
              <a:buFont typeface="Wingdings" pitchFamily="2" charset="2"/>
              <a:buChar char="Ø"/>
            </a:pPr>
            <a:r>
              <a:rPr lang="lv-LV" sz="1800" b="1" i="1" dirty="0" smtClean="0"/>
              <a:t>Sporta likuma </a:t>
            </a:r>
            <a:r>
              <a:rPr lang="sv-SE" sz="1800" b="1" i="1" dirty="0" smtClean="0"/>
              <a:t>7.pants</a:t>
            </a:r>
            <a:r>
              <a:rPr lang="lv-LV" sz="1800" b="1" i="1" dirty="0" smtClean="0"/>
              <a:t> [</a:t>
            </a:r>
            <a:r>
              <a:rPr lang="sv-SE" sz="1800" b="1" i="1" dirty="0" smtClean="0"/>
              <a:t>Pašvaldību kompetence sporta jomā</a:t>
            </a:r>
            <a:r>
              <a:rPr lang="lv-LV" sz="1800" b="1" i="1" dirty="0" smtClean="0"/>
              <a:t>]</a:t>
            </a:r>
          </a:p>
          <a:p>
            <a:pPr marL="0" lvl="0" indent="0" algn="just">
              <a:buNone/>
            </a:pPr>
            <a:r>
              <a:rPr lang="lv-LV" sz="1700" i="1" dirty="0" smtClean="0"/>
              <a:t>(1) Pašvaldības, veicinot veselīgu dzīvesveidu un sporta attīstību savā administratīvajā teritorijā, </a:t>
            </a:r>
            <a:r>
              <a:rPr lang="lv-LV" sz="1700" i="1" u="sng" dirty="0" smtClean="0">
                <a:solidFill>
                  <a:srgbClr val="0F85F1"/>
                </a:solidFill>
              </a:rPr>
              <a:t>ir tiesīgas</a:t>
            </a:r>
            <a:r>
              <a:rPr lang="lv-LV" sz="1700" i="1" dirty="0" smtClean="0"/>
              <a:t>: </a:t>
            </a:r>
          </a:p>
          <a:p>
            <a:pPr lvl="0" algn="just">
              <a:buNone/>
            </a:pPr>
            <a:r>
              <a:rPr lang="lv-LV" sz="1700" i="1" dirty="0" smtClean="0"/>
              <a:t>1) noteikt par sportu atbildīgo darbinieku vai institūciju; </a:t>
            </a:r>
          </a:p>
          <a:p>
            <a:pPr lvl="0" algn="just">
              <a:buNone/>
            </a:pPr>
            <a:r>
              <a:rPr lang="lv-LV" sz="1700" i="1" dirty="0" smtClean="0"/>
              <a:t>2) būvēt un uzturēt sporta bāzes un nodrošināt tās ar nepieciešamo aprīkojumu; </a:t>
            </a:r>
          </a:p>
          <a:p>
            <a:pPr lvl="0" algn="just">
              <a:buNone/>
            </a:pPr>
            <a:r>
              <a:rPr lang="lv-LV" sz="1700" i="1" dirty="0" smtClean="0"/>
              <a:t>3) sekmēt sporta organizāciju, tajā skaitā sporta klubu, veidošanos un darbību; </a:t>
            </a:r>
          </a:p>
          <a:p>
            <a:pPr lvl="0" algn="just">
              <a:buNone/>
            </a:pPr>
            <a:r>
              <a:rPr lang="lv-LV" sz="1700" i="1" dirty="0" smtClean="0"/>
              <a:t>4) atbalstīt sporta speciālistu un citu sporta darbinieku tālākizglītību; </a:t>
            </a:r>
          </a:p>
          <a:p>
            <a:pPr lvl="0" algn="just">
              <a:buNone/>
            </a:pPr>
            <a:r>
              <a:rPr lang="lv-LV" sz="1700" i="1" dirty="0" smtClean="0"/>
              <a:t>5) finansēt sporta sacensības; </a:t>
            </a:r>
          </a:p>
          <a:p>
            <a:pPr marL="0" lvl="0" indent="0" algn="just">
              <a:buNone/>
            </a:pPr>
            <a:r>
              <a:rPr lang="lv-LV" sz="1700" i="1" dirty="0" smtClean="0"/>
              <a:t>6) finansēt licencētas sporta izglītības programmas un sporta pasākumus, ko īsteno to administratīvajā teritorijā esošie sporta klubi. </a:t>
            </a:r>
          </a:p>
          <a:p>
            <a:pPr marL="0" lvl="0" indent="0" algn="just">
              <a:buNone/>
            </a:pPr>
            <a:r>
              <a:rPr lang="lv-LV" sz="1700" i="1" dirty="0" smtClean="0"/>
              <a:t>(2) Pašvaldības </a:t>
            </a:r>
            <a:r>
              <a:rPr lang="lv-LV" sz="1700" i="1" u="sng" dirty="0" smtClean="0">
                <a:solidFill>
                  <a:srgbClr val="0F85F1"/>
                </a:solidFill>
              </a:rPr>
              <a:t>finansē</a:t>
            </a:r>
            <a:r>
              <a:rPr lang="lv-LV" sz="1700" i="1" dirty="0" smtClean="0"/>
              <a:t> licencētas sporta izglītības programmas to padotībā esošajās akreditētajās sporta izglītības iestādēs.</a:t>
            </a:r>
          </a:p>
          <a:p>
            <a:pPr marL="0" lvl="0" indent="0" algn="just">
              <a:buNone/>
            </a:pPr>
            <a:endParaRPr lang="lv-LV" sz="400" i="1" dirty="0" smtClean="0"/>
          </a:p>
          <a:p>
            <a:pPr marL="355600" lvl="0" indent="-355600" algn="just">
              <a:buFont typeface="Wingdings" pitchFamily="2" charset="2"/>
              <a:buChar char="Ø"/>
            </a:pPr>
            <a:r>
              <a:rPr lang="lv-LV" sz="1800" b="1" i="1" dirty="0" smtClean="0"/>
              <a:t>Likuma “Par nacionālās sporta bāzes statusu” 12.pants [Atbalsts nacionālās sporta bāzes darbībai]</a:t>
            </a:r>
          </a:p>
          <a:p>
            <a:pPr marL="355600" lvl="0" indent="-355600" algn="just">
              <a:buNone/>
            </a:pPr>
            <a:r>
              <a:rPr lang="lv-LV" sz="1700" i="1" dirty="0" smtClean="0"/>
              <a:t>Pašvaldība </a:t>
            </a:r>
            <a:r>
              <a:rPr lang="lv-LV" sz="1700" i="1" u="sng" dirty="0" smtClean="0">
                <a:solidFill>
                  <a:srgbClr val="0F85F1"/>
                </a:solidFill>
              </a:rPr>
              <a:t>var piedalīties</a:t>
            </a:r>
            <a:r>
              <a:rPr lang="lv-LV" sz="1700" i="1" dirty="0" smtClean="0">
                <a:solidFill>
                  <a:srgbClr val="0F85F1"/>
                </a:solidFill>
              </a:rPr>
              <a:t> </a:t>
            </a:r>
            <a:r>
              <a:rPr lang="lv-LV" sz="1700" i="1" dirty="0" smtClean="0"/>
              <a:t>tās teritorijā esošās nacionālās sporta bāzes finansēšanā.</a:t>
            </a:r>
          </a:p>
          <a:p>
            <a:pPr marL="0" lvl="0" indent="0" algn="just">
              <a:buNone/>
            </a:pPr>
            <a:endParaRPr lang="lv-LV" sz="400" i="1" dirty="0" smtClean="0"/>
          </a:p>
          <a:p>
            <a:pPr marL="0" lvl="0" indent="0" algn="just">
              <a:buNone/>
            </a:pPr>
            <a:endParaRPr lang="lv-LV" sz="1800" i="1" dirty="0" smtClean="0"/>
          </a:p>
          <a:p>
            <a:pPr marL="0" lvl="0" indent="0" algn="just">
              <a:buNone/>
            </a:pPr>
            <a:endParaRPr lang="lv-LV" sz="1800" i="1" dirty="0" smtClean="0"/>
          </a:p>
        </p:txBody>
      </p:sp>
      <p:sp>
        <p:nvSpPr>
          <p:cNvPr id="5" name="Title 1"/>
          <p:cNvSpPr txBox="1">
            <a:spLocks/>
          </p:cNvSpPr>
          <p:nvPr/>
        </p:nvSpPr>
        <p:spPr>
          <a:xfrm>
            <a:off x="9144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lv-LV" sz="2400" b="1" i="0" u="none" strike="noStrike" kern="1200" cap="none" spc="0" normalizeH="0" baseline="0" noProof="0" dirty="0" smtClean="0">
                <a:ln>
                  <a:noFill/>
                </a:ln>
                <a:solidFill>
                  <a:schemeClr val="accent3">
                    <a:lumMod val="75000"/>
                  </a:schemeClr>
                </a:solidFill>
                <a:effectLst/>
                <a:uLnTx/>
                <a:uFillTx/>
                <a:latin typeface="+mj-lt"/>
                <a:ea typeface="+mj-ea"/>
                <a:cs typeface="+mj-cs"/>
              </a:rPr>
              <a:t>Valsts un pašvaldību kompetences sadalījums sportā (2)</a:t>
            </a:r>
            <a:endParaRPr kumimoji="0" lang="lv-LV" sz="2400" b="0" i="0" u="none" strike="noStrike" kern="1200" cap="none" spc="0" normalizeH="0" baseline="0" noProof="0" dirty="0">
              <a:ln>
                <a:noFill/>
              </a:ln>
              <a:solidFill>
                <a:schemeClr val="accent3">
                  <a:lumMod val="75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0"/>
            <a:ext cx="8229600" cy="1143000"/>
          </a:xfrm>
        </p:spPr>
        <p:txBody>
          <a:bodyPr>
            <a:normAutofit/>
          </a:bodyPr>
          <a:lstStyle/>
          <a:p>
            <a:r>
              <a:rPr lang="lv-LV" sz="2400" b="1" dirty="0" smtClean="0">
                <a:solidFill>
                  <a:schemeClr val="accent3">
                    <a:lumMod val="75000"/>
                  </a:schemeClr>
                </a:solidFill>
              </a:rPr>
              <a:t>Valsts un pašvaldību sadarbības platformas sportā</a:t>
            </a:r>
            <a:endParaRPr lang="lv-LV" sz="2400" dirty="0">
              <a:solidFill>
                <a:schemeClr val="accent3">
                  <a:lumMod val="75000"/>
                </a:schemeClr>
              </a:solidFill>
            </a:endParaRPr>
          </a:p>
        </p:txBody>
      </p:sp>
      <p:sp>
        <p:nvSpPr>
          <p:cNvPr id="3" name="Content Placeholder 2"/>
          <p:cNvSpPr>
            <a:spLocks noGrp="1"/>
          </p:cNvSpPr>
          <p:nvPr>
            <p:ph idx="1"/>
          </p:nvPr>
        </p:nvSpPr>
        <p:spPr>
          <a:xfrm>
            <a:off x="539552" y="1412776"/>
            <a:ext cx="8352928" cy="4248472"/>
          </a:xfrm>
        </p:spPr>
        <p:txBody>
          <a:bodyPr>
            <a:noAutofit/>
          </a:bodyPr>
          <a:lstStyle/>
          <a:p>
            <a:pPr marL="0" lvl="0" indent="0" algn="just">
              <a:buNone/>
            </a:pPr>
            <a:r>
              <a:rPr lang="lv-LV" sz="2000" dirty="0" smtClean="0">
                <a:solidFill>
                  <a:srgbClr val="0F85F1"/>
                </a:solidFill>
              </a:rPr>
              <a:t>Latvijas Pašvaldību savienība </a:t>
            </a:r>
            <a:r>
              <a:rPr lang="lv-LV" sz="2000" dirty="0" smtClean="0"/>
              <a:t>(LPS) – </a:t>
            </a:r>
            <a:r>
              <a:rPr lang="lv-LV" sz="2000" u="sng" dirty="0" smtClean="0"/>
              <a:t>valsts galvenais sadarbības partneris </a:t>
            </a:r>
            <a:r>
              <a:rPr lang="lv-LV" sz="2000" dirty="0" smtClean="0"/>
              <a:t>pašvaldību jautājumos – arī sportā, jo saskaņā ar Sporta likuma 10.panta devīto daļu LPS koordinē Latvijas pašvaldību sadarbību sporta jomā, kā arī pārstāv un īsteno to kopīgās intereses.</a:t>
            </a:r>
          </a:p>
          <a:p>
            <a:pPr marL="0" lvl="0" indent="0" algn="just">
              <a:buNone/>
            </a:pPr>
            <a:endParaRPr lang="lv-LV" sz="400" dirty="0" smtClean="0"/>
          </a:p>
          <a:p>
            <a:pPr marL="0" lvl="0" indent="0" algn="just">
              <a:buFont typeface="Wingdings" pitchFamily="2" charset="2"/>
              <a:buChar char="Ø"/>
            </a:pPr>
            <a:r>
              <a:rPr lang="lv-LV" sz="1900" dirty="0" smtClean="0"/>
              <a:t>LPS priekšsēža dalība Latvijas Nacionālās sporta padomes sēdēs</a:t>
            </a:r>
          </a:p>
          <a:p>
            <a:pPr marL="0" lvl="0" indent="0" algn="just">
              <a:buFont typeface="Wingdings" pitchFamily="2" charset="2"/>
              <a:buChar char="Ø"/>
            </a:pPr>
            <a:r>
              <a:rPr lang="lv-LV" sz="1900" dirty="0" smtClean="0"/>
              <a:t>LPS un IZM ikgadējās sarunas par sportu (pēdējās – 18.07.2012)</a:t>
            </a:r>
          </a:p>
          <a:p>
            <a:pPr marL="0" lvl="0" indent="0" algn="just">
              <a:buFont typeface="Wingdings" pitchFamily="2" charset="2"/>
              <a:buChar char="Ø"/>
            </a:pPr>
            <a:r>
              <a:rPr lang="lv-LV" sz="1900" dirty="0" smtClean="0"/>
              <a:t>LPS pārstāvju dalība IZM izveidotās komisijās un darba grupās (t.sk. Finanšu piešķiršanas sportam komisijā)</a:t>
            </a:r>
          </a:p>
          <a:p>
            <a:pPr marL="0" lvl="0" indent="0" algn="just">
              <a:buFont typeface="Wingdings" pitchFamily="2" charset="2"/>
              <a:buChar char="Ø"/>
            </a:pPr>
            <a:r>
              <a:rPr lang="lv-LV" sz="1900" dirty="0" smtClean="0"/>
              <a:t>LPS atzinumu sniegšana par IZM sagatavotajiem tiesību aktu un politikas plānošanas dokumentu projektiem</a:t>
            </a:r>
          </a:p>
          <a:p>
            <a:pPr marL="0" lvl="0" indent="0" algn="just">
              <a:buFont typeface="Wingdings" pitchFamily="2" charset="2"/>
              <a:buChar char="Ø"/>
            </a:pPr>
            <a:r>
              <a:rPr lang="lv-LV" sz="1900" dirty="0" smtClean="0"/>
              <a:t>LPS pārstāvju dalība Saeimas Izglītības, kultūras un zinātnes komisijas Sporta apakškomisijas sēdēs</a:t>
            </a:r>
          </a:p>
          <a:p>
            <a:pPr marL="0" lvl="0" indent="0" algn="just">
              <a:buFont typeface="Wingdings" pitchFamily="2" charset="2"/>
              <a:buChar char="Ø"/>
            </a:pPr>
            <a:r>
              <a:rPr lang="lv-LV" sz="1900" dirty="0" smtClean="0"/>
              <a:t>IZM pārstāvju dalība LPS Sporta jautājumu apakškomitejas sēdēs</a:t>
            </a:r>
          </a:p>
          <a:p>
            <a:pPr marL="0" lvl="0" indent="0" algn="just">
              <a:buFont typeface="Wingdings" pitchFamily="2" charset="2"/>
              <a:buChar char="Ø"/>
            </a:pPr>
            <a:r>
              <a:rPr lang="lv-LV" sz="1900" dirty="0" smtClean="0"/>
              <a:t>IZM pārstāvju dalība  pašvaldību organizētajos sporta pasākumos un forumos</a:t>
            </a:r>
          </a:p>
          <a:p>
            <a:pPr marL="0" lvl="0" indent="0" algn="just">
              <a:buFont typeface="Wingdings" pitchFamily="2" charset="2"/>
              <a:buChar char="Ø"/>
            </a:pPr>
            <a:r>
              <a:rPr lang="lv-LV" sz="1900" dirty="0" smtClean="0"/>
              <a:t>IZM un pašvaldību cieša sadarbība sporta skolu darbības jautājumos</a:t>
            </a:r>
          </a:p>
          <a:p>
            <a:pPr marL="0" lvl="0" indent="0" algn="just">
              <a:buFont typeface="Wingdings" pitchFamily="2" charset="2"/>
              <a:buChar char="Ø"/>
            </a:pPr>
            <a:r>
              <a:rPr lang="lv-LV" sz="1900" dirty="0" smtClean="0"/>
              <a:t>Ikdienas sadarbība – konsultācijas, </a:t>
            </a:r>
            <a:r>
              <a:rPr lang="lv-LV" sz="2000" dirty="0" smtClean="0"/>
              <a:t>informācijas apmaiņa, speciālistu vizītes u.c.</a:t>
            </a:r>
          </a:p>
          <a:p>
            <a:pPr marL="0" lvl="0" indent="0" algn="just">
              <a:buFont typeface="Wingdings" pitchFamily="2" charset="2"/>
              <a:buChar char="Ø"/>
            </a:pPr>
            <a:endParaRPr lang="lv-LV" sz="2000" dirty="0" smtClean="0"/>
          </a:p>
          <a:p>
            <a:pPr marL="0" lvl="0" indent="0" algn="just">
              <a:buFont typeface="Wingdings" pitchFamily="2" charset="2"/>
              <a:buChar char="Ø"/>
            </a:pPr>
            <a:endParaRPr lang="lv-LV" sz="2000" dirty="0" smtClean="0"/>
          </a:p>
          <a:p>
            <a:pPr marL="0" lvl="0" indent="0" algn="just">
              <a:buFont typeface="Wingdings" pitchFamily="2" charset="2"/>
              <a:buChar char="Ø"/>
            </a:pPr>
            <a:endParaRPr lang="lv-LV" sz="2000" dirty="0" smtClean="0"/>
          </a:p>
          <a:p>
            <a:pPr marL="0" lvl="0" indent="0" algn="just">
              <a:buFont typeface="Wingdings" pitchFamily="2" charset="2"/>
              <a:buChar char="Ø"/>
            </a:pPr>
            <a:endParaRPr lang="lv-LV" sz="2000" dirty="0" smtClean="0"/>
          </a:p>
          <a:p>
            <a:pPr marL="0" lvl="0" indent="0" algn="just">
              <a:buFont typeface="Wingdings" pitchFamily="2" charset="2"/>
              <a:buChar char="Ø"/>
            </a:pPr>
            <a:endParaRPr lang="lv-LV" sz="2000" dirty="0" smtClean="0"/>
          </a:p>
          <a:p>
            <a:pPr lvl="0" algn="just">
              <a:buFont typeface="Wingdings" pitchFamily="2" charset="2"/>
              <a:buChar char="Ø"/>
            </a:pPr>
            <a:endParaRPr lang="lv-LV"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8229600" cy="1143000"/>
          </a:xfrm>
        </p:spPr>
        <p:txBody>
          <a:bodyPr>
            <a:normAutofit/>
          </a:bodyPr>
          <a:lstStyle/>
          <a:p>
            <a:r>
              <a:rPr lang="lv-LV" sz="2700" b="1" dirty="0" smtClean="0">
                <a:solidFill>
                  <a:schemeClr val="accent3">
                    <a:lumMod val="75000"/>
                  </a:schemeClr>
                </a:solidFill>
              </a:rPr>
              <a:t>Sporta budžets</a:t>
            </a:r>
            <a:r>
              <a:rPr lang="lv-LV" sz="2400" b="1" dirty="0" smtClean="0">
                <a:solidFill>
                  <a:schemeClr val="accent3">
                    <a:lumMod val="75000"/>
                  </a:schemeClr>
                </a:solidFill>
              </a:rPr>
              <a:t/>
            </a:r>
            <a:br>
              <a:rPr lang="lv-LV" sz="2400" b="1" dirty="0" smtClean="0">
                <a:solidFill>
                  <a:schemeClr val="accent3">
                    <a:lumMod val="75000"/>
                  </a:schemeClr>
                </a:solidFill>
              </a:rPr>
            </a:br>
            <a:r>
              <a:rPr lang="lv-LV" sz="1800" b="1" i="1" dirty="0" smtClean="0">
                <a:solidFill>
                  <a:schemeClr val="accent3">
                    <a:lumMod val="75000"/>
                  </a:schemeClr>
                </a:solidFill>
              </a:rPr>
              <a:t>Valsts budžeta programma 09.00.00 “Sports” 2004. – 2012.gadā (miljoni LVL)</a:t>
            </a:r>
            <a:endParaRPr lang="lv-LV" sz="1800" b="1" i="1" dirty="0">
              <a:solidFill>
                <a:schemeClr val="accent3">
                  <a:lumMod val="75000"/>
                </a:schemeClr>
              </a:solidFill>
            </a:endParaRPr>
          </a:p>
        </p:txBody>
      </p:sp>
      <p:graphicFrame>
        <p:nvGraphicFramePr>
          <p:cNvPr id="2050" name="Chart 7"/>
          <p:cNvGraphicFramePr>
            <a:graphicFrameLocks/>
          </p:cNvGraphicFramePr>
          <p:nvPr/>
        </p:nvGraphicFramePr>
        <p:xfrm>
          <a:off x="19050" y="1916113"/>
          <a:ext cx="9153525" cy="4581525"/>
        </p:xfrm>
        <a:graphic>
          <a:graphicData uri="http://schemas.openxmlformats.org/presentationml/2006/ole">
            <p:oleObj spid="_x0000_s2050" name="Worksheet" r:id="rId3" imgW="9144000" imgH="4581490" progId="Excel.Sheet.8">
              <p:embed/>
            </p:oleObj>
          </a:graphicData>
        </a:graphic>
      </p:graphicFrame>
      <p:sp>
        <p:nvSpPr>
          <p:cNvPr id="8" name="Line 8"/>
          <p:cNvSpPr>
            <a:spLocks noChangeShapeType="1"/>
          </p:cNvSpPr>
          <p:nvPr/>
        </p:nvSpPr>
        <p:spPr bwMode="auto">
          <a:xfrm flipH="1">
            <a:off x="107504" y="4077469"/>
            <a:ext cx="8640959" cy="0"/>
          </a:xfrm>
          <a:prstGeom prst="line">
            <a:avLst/>
          </a:prstGeom>
          <a:noFill/>
          <a:ln w="57150">
            <a:solidFill>
              <a:srgbClr val="FF3300"/>
            </a:solidFill>
            <a:round/>
            <a:headEnd/>
            <a:tailEnd/>
          </a:ln>
          <a:effectLst/>
        </p:spPr>
        <p:txBody>
          <a:bodyPr/>
          <a:lstStyle/>
          <a:p>
            <a:endParaRPr lang="lv-LV" dirty="0"/>
          </a:p>
        </p:txBody>
      </p:sp>
      <p:sp>
        <p:nvSpPr>
          <p:cNvPr id="9" name="Oval 9"/>
          <p:cNvSpPr>
            <a:spLocks noChangeArrowheads="1"/>
          </p:cNvSpPr>
          <p:nvPr/>
        </p:nvSpPr>
        <p:spPr bwMode="auto">
          <a:xfrm>
            <a:off x="8244408" y="3645421"/>
            <a:ext cx="649287" cy="431800"/>
          </a:xfrm>
          <a:prstGeom prst="ellipse">
            <a:avLst/>
          </a:prstGeom>
          <a:noFill/>
          <a:ln w="38100">
            <a:solidFill>
              <a:srgbClr val="FF3300"/>
            </a:solidFill>
            <a:round/>
            <a:headEnd/>
            <a:tailEnd/>
          </a:ln>
          <a:effectLst/>
        </p:spPr>
        <p:txBody>
          <a:bodyPr wrap="none" anchor="ctr"/>
          <a:lstStyle/>
          <a:p>
            <a:endParaRPr lang="lv-LV"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143000"/>
          </a:xfrm>
        </p:spPr>
        <p:txBody>
          <a:bodyPr>
            <a:normAutofit/>
          </a:bodyPr>
          <a:lstStyle/>
          <a:p>
            <a:r>
              <a:rPr lang="lv-LV" sz="2700" b="1" dirty="0" smtClean="0">
                <a:solidFill>
                  <a:schemeClr val="accent3">
                    <a:lumMod val="75000"/>
                  </a:schemeClr>
                </a:solidFill>
              </a:rPr>
              <a:t>Sporta budžets (2)</a:t>
            </a:r>
            <a:r>
              <a:rPr lang="lv-LV" sz="2400" b="1" dirty="0" smtClean="0">
                <a:solidFill>
                  <a:schemeClr val="accent3">
                    <a:lumMod val="75000"/>
                  </a:schemeClr>
                </a:solidFill>
              </a:rPr>
              <a:t/>
            </a:r>
            <a:br>
              <a:rPr lang="lv-LV" sz="2400" b="1" dirty="0" smtClean="0">
                <a:solidFill>
                  <a:schemeClr val="accent3">
                    <a:lumMod val="75000"/>
                  </a:schemeClr>
                </a:solidFill>
              </a:rPr>
            </a:br>
            <a:r>
              <a:rPr lang="lv-LV" sz="1800" b="1" i="1" dirty="0" smtClean="0">
                <a:solidFill>
                  <a:schemeClr val="accent3">
                    <a:lumMod val="75000"/>
                  </a:schemeClr>
                </a:solidFill>
              </a:rPr>
              <a:t>Valsts budžeta programmas 09.00.00 “Sports” 2012.gada sadalījums</a:t>
            </a:r>
            <a:endParaRPr lang="lv-LV" sz="1800" b="1" i="1" dirty="0">
              <a:solidFill>
                <a:schemeClr val="accent3">
                  <a:lumMod val="75000"/>
                </a:schemeClr>
              </a:solidFill>
            </a:endParaRPr>
          </a:p>
        </p:txBody>
      </p:sp>
      <p:graphicFrame>
        <p:nvGraphicFramePr>
          <p:cNvPr id="7" name="Table 6"/>
          <p:cNvGraphicFramePr>
            <a:graphicFrameLocks noGrp="1"/>
          </p:cNvGraphicFramePr>
          <p:nvPr/>
        </p:nvGraphicFramePr>
        <p:xfrm>
          <a:off x="539552" y="1628800"/>
          <a:ext cx="8280921" cy="4825696"/>
        </p:xfrm>
        <a:graphic>
          <a:graphicData uri="http://schemas.openxmlformats.org/drawingml/2006/table">
            <a:tbl>
              <a:tblPr>
                <a:tableStyleId>{2D5ABB26-0587-4C30-8999-92F81FD0307C}</a:tableStyleId>
              </a:tblPr>
              <a:tblGrid>
                <a:gridCol w="924568"/>
                <a:gridCol w="5901832"/>
                <a:gridCol w="1454521"/>
              </a:tblGrid>
              <a:tr h="1023545">
                <a:tc>
                  <a:txBody>
                    <a:bodyPr/>
                    <a:lstStyle/>
                    <a:p>
                      <a:pPr algn="ctr">
                        <a:spcAft>
                          <a:spcPts val="0"/>
                        </a:spcAft>
                      </a:pPr>
                      <a:endParaRPr lang="lv-LV" sz="1000" dirty="0" smtClean="0">
                        <a:solidFill>
                          <a:schemeClr val="tx1"/>
                        </a:solidFill>
                      </a:endParaRPr>
                    </a:p>
                    <a:p>
                      <a:pPr algn="ctr">
                        <a:spcAft>
                          <a:spcPts val="0"/>
                        </a:spcAft>
                      </a:pPr>
                      <a:r>
                        <a:rPr lang="lv-LV" sz="1600" dirty="0" smtClean="0">
                          <a:solidFill>
                            <a:schemeClr val="tx1"/>
                          </a:solidFill>
                        </a:rPr>
                        <a:t>Progr</a:t>
                      </a:r>
                      <a:r>
                        <a:rPr lang="lv-LV" sz="1600" dirty="0">
                          <a:solidFill>
                            <a:schemeClr val="tx1"/>
                          </a:solidFill>
                        </a:rPr>
                        <a:t>,</a:t>
                      </a:r>
                    </a:p>
                    <a:p>
                      <a:pPr algn="ctr">
                        <a:spcAft>
                          <a:spcPts val="0"/>
                        </a:spcAft>
                      </a:pPr>
                      <a:r>
                        <a:rPr lang="lv-LV" sz="1600" dirty="0">
                          <a:solidFill>
                            <a:schemeClr val="tx1"/>
                          </a:solidFill>
                        </a:rPr>
                        <a:t>apakšpr.</a:t>
                      </a:r>
                    </a:p>
                    <a:p>
                      <a:pPr algn="ctr">
                        <a:spcAft>
                          <a:spcPts val="0"/>
                        </a:spcAft>
                      </a:pPr>
                      <a:r>
                        <a:rPr lang="lv-LV" sz="1600" dirty="0">
                          <a:solidFill>
                            <a:schemeClr val="tx1"/>
                          </a:solidFill>
                        </a:rPr>
                        <a:t>kods</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lv-LV" sz="1600" dirty="0">
                          <a:solidFill>
                            <a:schemeClr val="tx1"/>
                          </a:solidFill>
                        </a:rPr>
                        <a:t>Programmas/apakšprogrammas nosaukums</a:t>
                      </a:r>
                      <a:endParaRPr lang="lv-LV" sz="1600" dirty="0">
                        <a:solidFill>
                          <a:schemeClr val="tx1"/>
                        </a:solidFill>
                        <a:latin typeface="Times New Roman"/>
                        <a:ea typeface="Times New Roman"/>
                        <a:cs typeface="Times New Roman"/>
                      </a:endParaRPr>
                    </a:p>
                  </a:txBody>
                  <a:tcPr marL="43780" marR="43780" marT="0" marB="0" anchor="ctr">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lv-LV" sz="1600" dirty="0">
                          <a:solidFill>
                            <a:schemeClr val="tx1"/>
                          </a:solidFill>
                        </a:rPr>
                        <a:t>Projekts 2012.gadam</a:t>
                      </a:r>
                      <a:endParaRPr lang="lv-LV" sz="1600" dirty="0">
                        <a:solidFill>
                          <a:schemeClr val="tx1"/>
                        </a:solidFill>
                        <a:latin typeface="Times New Roman"/>
                        <a:ea typeface="Times New Roman"/>
                        <a:cs typeface="Times New Roman"/>
                      </a:endParaRPr>
                    </a:p>
                  </a:txBody>
                  <a:tcPr marL="43780" marR="43780" marT="0" marB="0" anchor="ctr">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r>
              <a:tr h="341181">
                <a:tc>
                  <a:txBody>
                    <a:bodyPr/>
                    <a:lstStyle/>
                    <a:p>
                      <a:pPr algn="l">
                        <a:spcAft>
                          <a:spcPts val="0"/>
                        </a:spcAft>
                      </a:pPr>
                      <a:r>
                        <a:rPr lang="lv-LV" sz="1600" b="1" i="1" dirty="0">
                          <a:solidFill>
                            <a:srgbClr val="FF0000"/>
                          </a:solidFill>
                        </a:rPr>
                        <a:t>09.00.00 </a:t>
                      </a:r>
                      <a:endParaRPr lang="lv-LV" sz="1600" b="1" i="1" dirty="0">
                        <a:solidFill>
                          <a:srgbClr val="FF0000"/>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l">
                        <a:spcAft>
                          <a:spcPts val="0"/>
                        </a:spcAft>
                      </a:pPr>
                      <a:r>
                        <a:rPr lang="lv-LV" sz="1600" b="1" i="1" dirty="0">
                          <a:solidFill>
                            <a:srgbClr val="FF0000"/>
                          </a:solidFill>
                        </a:rPr>
                        <a:t>SPORTS</a:t>
                      </a:r>
                      <a:endParaRPr lang="lv-LV" sz="1600" b="1" i="1" dirty="0">
                        <a:solidFill>
                          <a:srgbClr val="FF0000"/>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lv-LV" sz="1600" b="1" i="1" u="sng" dirty="0">
                          <a:solidFill>
                            <a:srgbClr val="FF0000"/>
                          </a:solidFill>
                        </a:rPr>
                        <a:t>14 078 384</a:t>
                      </a:r>
                      <a:endParaRPr lang="lv-LV" sz="1600" b="1" i="1" u="sng" dirty="0">
                        <a:solidFill>
                          <a:srgbClr val="FF0000"/>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r>
              <a:tr h="341181">
                <a:tc>
                  <a:txBody>
                    <a:bodyPr/>
                    <a:lstStyle/>
                    <a:p>
                      <a:pPr algn="l">
                        <a:spcAft>
                          <a:spcPts val="0"/>
                        </a:spcAft>
                      </a:pPr>
                      <a:r>
                        <a:rPr lang="lv-LV" sz="1600" dirty="0">
                          <a:solidFill>
                            <a:schemeClr val="tx1"/>
                          </a:solidFill>
                        </a:rPr>
                        <a:t>09.04.00</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l">
                        <a:spcAft>
                          <a:spcPts val="0"/>
                        </a:spcAft>
                      </a:pPr>
                      <a:r>
                        <a:rPr lang="lv-LV" sz="1600" dirty="0">
                          <a:solidFill>
                            <a:schemeClr val="tx1"/>
                          </a:solidFill>
                        </a:rPr>
                        <a:t>Sporta būves</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lv-LV" sz="1600" dirty="0">
                          <a:solidFill>
                            <a:schemeClr val="tx1"/>
                          </a:solidFill>
                        </a:rPr>
                        <a:t>579 234</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r>
              <a:tr h="341181">
                <a:tc>
                  <a:txBody>
                    <a:bodyPr/>
                    <a:lstStyle/>
                    <a:p>
                      <a:pPr algn="l">
                        <a:spcAft>
                          <a:spcPts val="0"/>
                        </a:spcAft>
                      </a:pPr>
                      <a:r>
                        <a:rPr lang="lv-LV" sz="1600" dirty="0">
                          <a:solidFill>
                            <a:schemeClr val="tx1"/>
                          </a:solidFill>
                        </a:rPr>
                        <a:t>09.08.00</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l">
                        <a:spcAft>
                          <a:spcPts val="0"/>
                        </a:spcAft>
                      </a:pPr>
                      <a:r>
                        <a:rPr lang="lv-LV" sz="1600" dirty="0">
                          <a:solidFill>
                            <a:schemeClr val="tx1"/>
                          </a:solidFill>
                        </a:rPr>
                        <a:t>Balvas par izciliem sasniegumiem sportā</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lv-LV" sz="1600" dirty="0">
                          <a:solidFill>
                            <a:schemeClr val="tx1"/>
                          </a:solidFill>
                        </a:rPr>
                        <a:t>50 000</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r>
              <a:tr h="341181">
                <a:tc>
                  <a:txBody>
                    <a:bodyPr/>
                    <a:lstStyle/>
                    <a:p>
                      <a:pPr algn="l">
                        <a:spcAft>
                          <a:spcPts val="0"/>
                        </a:spcAft>
                      </a:pPr>
                      <a:r>
                        <a:rPr lang="lv-LV" sz="1600" dirty="0">
                          <a:solidFill>
                            <a:schemeClr val="tx1"/>
                          </a:solidFill>
                        </a:rPr>
                        <a:t>09.09.00</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l">
                        <a:spcAft>
                          <a:spcPts val="0"/>
                        </a:spcAft>
                      </a:pPr>
                      <a:r>
                        <a:rPr lang="lv-LV" sz="1600" dirty="0">
                          <a:solidFill>
                            <a:schemeClr val="tx1"/>
                          </a:solidFill>
                        </a:rPr>
                        <a:t>Sporta federācijas un sporta pasākumi</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lv-LV" sz="1600" dirty="0">
                          <a:solidFill>
                            <a:schemeClr val="tx1"/>
                          </a:solidFill>
                        </a:rPr>
                        <a:t>1 179 007</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r>
              <a:tr h="341181">
                <a:tc>
                  <a:txBody>
                    <a:bodyPr/>
                    <a:lstStyle/>
                    <a:p>
                      <a:pPr algn="l">
                        <a:spcAft>
                          <a:spcPts val="0"/>
                        </a:spcAft>
                      </a:pPr>
                      <a:r>
                        <a:rPr lang="lv-LV" sz="1600" dirty="0">
                          <a:solidFill>
                            <a:schemeClr val="tx1"/>
                          </a:solidFill>
                        </a:rPr>
                        <a:t>09.10.00</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l">
                        <a:spcAft>
                          <a:spcPts val="0"/>
                        </a:spcAft>
                      </a:pPr>
                      <a:r>
                        <a:rPr lang="lv-LV" sz="1600" dirty="0">
                          <a:solidFill>
                            <a:schemeClr val="tx1"/>
                          </a:solidFill>
                        </a:rPr>
                        <a:t>Murjāņu sporta ģimnāzija</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lv-LV" sz="1600" dirty="0">
                          <a:solidFill>
                            <a:schemeClr val="tx1"/>
                          </a:solidFill>
                        </a:rPr>
                        <a:t>1 002 801</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r>
              <a:tr h="341181">
                <a:tc>
                  <a:txBody>
                    <a:bodyPr/>
                    <a:lstStyle/>
                    <a:p>
                      <a:pPr algn="l">
                        <a:spcAft>
                          <a:spcPts val="0"/>
                        </a:spcAft>
                      </a:pPr>
                      <a:r>
                        <a:rPr lang="lv-LV" sz="1600" dirty="0">
                          <a:solidFill>
                            <a:schemeClr val="tx1"/>
                          </a:solidFill>
                        </a:rPr>
                        <a:t>09.12.00</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l">
                        <a:spcAft>
                          <a:spcPts val="0"/>
                        </a:spcAft>
                      </a:pPr>
                      <a:r>
                        <a:rPr lang="lv-LV" sz="1600" dirty="0">
                          <a:solidFill>
                            <a:schemeClr val="tx1"/>
                          </a:solidFill>
                        </a:rPr>
                        <a:t>Latvijas Sporta muzejs</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lv-LV" sz="1600" dirty="0">
                          <a:solidFill>
                            <a:schemeClr val="tx1"/>
                          </a:solidFill>
                        </a:rPr>
                        <a:t>51 316</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r>
              <a:tr h="682364">
                <a:tc>
                  <a:txBody>
                    <a:bodyPr/>
                    <a:lstStyle/>
                    <a:p>
                      <a:pPr algn="l">
                        <a:spcAft>
                          <a:spcPts val="0"/>
                        </a:spcAft>
                      </a:pPr>
                      <a:r>
                        <a:rPr lang="lv-LV" sz="1600" dirty="0">
                          <a:solidFill>
                            <a:schemeClr val="tx1"/>
                          </a:solidFill>
                        </a:rPr>
                        <a:t>09.19.00</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lv-LV" sz="1600" dirty="0">
                          <a:solidFill>
                            <a:schemeClr val="tx1"/>
                          </a:solidFill>
                        </a:rPr>
                        <a:t>Finansējums profesionālās ievirzes sporta izglītības programmu pedagogu darba samaksai un valsts sociālās apdrošināšanas obligātajām iemaksām</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lv-LV" sz="1600" dirty="0">
                          <a:solidFill>
                            <a:schemeClr val="tx1"/>
                          </a:solidFill>
                        </a:rPr>
                        <a:t>3 220 677</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r>
              <a:tr h="341181">
                <a:tc>
                  <a:txBody>
                    <a:bodyPr/>
                    <a:lstStyle/>
                    <a:p>
                      <a:pPr algn="l">
                        <a:spcAft>
                          <a:spcPts val="0"/>
                        </a:spcAft>
                      </a:pPr>
                      <a:r>
                        <a:rPr lang="lv-LV" sz="1600" dirty="0">
                          <a:solidFill>
                            <a:schemeClr val="tx1"/>
                          </a:solidFill>
                        </a:rPr>
                        <a:t>09.21.00</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l">
                        <a:spcAft>
                          <a:spcPts val="0"/>
                        </a:spcAft>
                      </a:pPr>
                      <a:r>
                        <a:rPr lang="lv-LV" sz="1600" dirty="0">
                          <a:solidFill>
                            <a:schemeClr val="tx1"/>
                          </a:solidFill>
                        </a:rPr>
                        <a:t>Augstas klases sasniegumu sports</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lv-LV" sz="1600" dirty="0">
                          <a:solidFill>
                            <a:schemeClr val="tx1"/>
                          </a:solidFill>
                        </a:rPr>
                        <a:t>3 620 730</a:t>
                      </a:r>
                      <a:endParaRPr lang="lv-LV" sz="1600" dirty="0">
                        <a:solidFill>
                          <a:schemeClr val="tx1"/>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r>
              <a:tr h="682364">
                <a:tc>
                  <a:txBody>
                    <a:bodyPr/>
                    <a:lstStyle/>
                    <a:p>
                      <a:pPr algn="l">
                        <a:spcAft>
                          <a:spcPts val="0"/>
                        </a:spcAft>
                      </a:pPr>
                      <a:r>
                        <a:rPr lang="lv-LV" sz="1600" dirty="0">
                          <a:solidFill>
                            <a:srgbClr val="C00000"/>
                          </a:solidFill>
                        </a:rPr>
                        <a:t>09.23.00</a:t>
                      </a:r>
                      <a:endParaRPr lang="lv-LV" sz="1600" dirty="0">
                        <a:solidFill>
                          <a:srgbClr val="C00000"/>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just">
                        <a:spcAft>
                          <a:spcPts val="0"/>
                        </a:spcAft>
                      </a:pPr>
                      <a:r>
                        <a:rPr lang="lv-LV" sz="1600" dirty="0">
                          <a:solidFill>
                            <a:srgbClr val="C00000"/>
                          </a:solidFill>
                        </a:rPr>
                        <a:t>Valsts ilgtermiņa saistības sportā – Dotācija Latvijas Olimpiskajai komitejai (LOK) – valsts galvoto aizdevumu atmaksai</a:t>
                      </a:r>
                      <a:endParaRPr lang="lv-LV" sz="1600" dirty="0">
                        <a:solidFill>
                          <a:srgbClr val="C00000"/>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lv-LV" sz="1600" dirty="0">
                          <a:solidFill>
                            <a:srgbClr val="C00000"/>
                          </a:solidFill>
                        </a:rPr>
                        <a:t>4 374 619</a:t>
                      </a:r>
                      <a:endParaRPr lang="lv-LV" sz="1600" dirty="0">
                        <a:solidFill>
                          <a:srgbClr val="C00000"/>
                        </a:solidFill>
                        <a:latin typeface="Times New Roman"/>
                        <a:ea typeface="Times New Roman"/>
                        <a:cs typeface="Times New Roman"/>
                      </a:endParaRPr>
                    </a:p>
                  </a:txBody>
                  <a:tcPr marL="43780" marR="43780" marT="0" marB="0">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646B86"/>
      </a:dk2>
      <a:lt2>
        <a:srgbClr val="C5D1D7"/>
      </a:lt2>
      <a:accent1>
        <a:srgbClr val="4B5064"/>
      </a:accent1>
      <a:accent2>
        <a:srgbClr val="0070C0"/>
      </a:accent2>
      <a:accent3>
        <a:srgbClr val="0070C0"/>
      </a:accent3>
      <a:accent4>
        <a:srgbClr val="0070C0"/>
      </a:accent4>
      <a:accent5>
        <a:srgbClr val="0070C0"/>
      </a:accent5>
      <a:accent6>
        <a:srgbClr val="0070C0"/>
      </a:accent6>
      <a:hlink>
        <a:srgbClr val="0070C0"/>
      </a:hlink>
      <a:folHlink>
        <a:srgbClr val="007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865</TotalTime>
  <Words>1779</Words>
  <Application>Microsoft Office PowerPoint</Application>
  <PresentationFormat>On-screen Show (4:3)</PresentationFormat>
  <Paragraphs>177</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Office Theme</vt:lpstr>
      <vt:lpstr>Worksheet</vt:lpstr>
      <vt:lpstr>Valsts un pašvaldības sadarbība veiksmīgai sporta attīstībai</vt:lpstr>
      <vt:lpstr>Sporta nozares tiesiskais regulējums un politikas plānošanas dokumenti</vt:lpstr>
      <vt:lpstr>Sporta politikas mērķis un apakšmērķi</vt:lpstr>
      <vt:lpstr>Latvijas sporta organizatoriskā pārvaldes struktūra</vt:lpstr>
      <vt:lpstr>Valsts un pašvaldību kompetences sadalījums sportā</vt:lpstr>
      <vt:lpstr>Slide 6</vt:lpstr>
      <vt:lpstr>Valsts un pašvaldību sadarbības platformas sportā</vt:lpstr>
      <vt:lpstr>Sporta budžets Valsts budžeta programma 09.00.00 “Sports” 2004. – 2012.gadā (miljoni LVL)</vt:lpstr>
      <vt:lpstr>Sporta budžets (2) Valsts budžeta programmas 09.00.00 “Sports” 2012.gada sadalījums</vt:lpstr>
      <vt:lpstr>Sporta budžets (3) Valsts budžeta programma 09.00.00 “Sports” 2004. – 2012.gadā bez valsts galvoto aizdevumu atmaksas (miljoni LVL)</vt:lpstr>
      <vt:lpstr>Sporta politikas pamatnostādnes 2013.-2020.gadam</vt:lpstr>
      <vt:lpstr>Valsts un pašvaldību nozīmes sporta infrastruktūras attīstības koncepcija </vt:lpstr>
      <vt:lpstr>Eiropas Savienības (ES) struktūrfondu līdzekļu piesaistes iespējas sportā 2014.-2020.gada periodā</vt:lpstr>
      <vt:lpstr>Par sporta stundām vispārizglītojošajās skolās</vt:lpstr>
      <vt:lpstr>Sporta nozares tiesiskā regulējuma pilnveidošana</vt:lpstr>
      <vt:lpstr>Sporta nozares tiesiskā regulējuma pilnveidošana (2)</vt:lpstr>
      <vt:lpstr>Sporta nozares tiesiskā regulējuma pilnveidošana (3)</vt:lpstr>
      <vt:lpstr>Citas aktualitātes</vt:lpstr>
      <vt:lpstr>Slide 19</vt:lpstr>
      <vt:lpstr>Paldies par uzmanību!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Izglītības un zinātnes ministrijas aktualitātes</dc:title>
  <dc:creator>ipaulina</dc:creator>
  <cp:lastModifiedBy>Mednieks</cp:lastModifiedBy>
  <cp:revision>221</cp:revision>
  <dcterms:created xsi:type="dcterms:W3CDTF">2011-05-19T12:57:36Z</dcterms:created>
  <dcterms:modified xsi:type="dcterms:W3CDTF">2012-07-26T04:26:00Z</dcterms:modified>
</cp:coreProperties>
</file>